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556" r:id="rId5"/>
    <p:sldId id="576" r:id="rId6"/>
    <p:sldId id="545" r:id="rId7"/>
    <p:sldId id="570" r:id="rId8"/>
    <p:sldId id="550" r:id="rId9"/>
    <p:sldId id="568" r:id="rId10"/>
    <p:sldId id="577" r:id="rId11"/>
    <p:sldId id="578" r:id="rId12"/>
    <p:sldId id="579" r:id="rId13"/>
    <p:sldId id="580" r:id="rId14"/>
    <p:sldId id="562" r:id="rId15"/>
    <p:sldId id="554" r:id="rId16"/>
    <p:sldId id="582" r:id="rId17"/>
  </p:sldIdLst>
  <p:sldSz cx="12188825" cy="6858000"/>
  <p:notesSz cx="68580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A33463E0-B1FF-46BA-A148-845F2C69BABF}">
          <p14:sldIdLst>
            <p14:sldId id="556"/>
            <p14:sldId id="576"/>
            <p14:sldId id="545"/>
            <p14:sldId id="570"/>
            <p14:sldId id="550"/>
            <p14:sldId id="568"/>
            <p14:sldId id="577"/>
            <p14:sldId id="578"/>
            <p14:sldId id="579"/>
            <p14:sldId id="580"/>
            <p14:sldId id="562"/>
            <p14:sldId id="554"/>
            <p14:sldId id="582"/>
          </p14:sldIdLst>
        </p14:section>
        <p14:section name="Template" id="{2E497F35-42A7-4755-901F-48DB2E743A49}">
          <p14:sldIdLst/>
        </p14:section>
      </p14:sectionLst>
    </p:ext>
    <p:ext uri="{EFAFB233-063F-42B5-8137-9DF3F51BA10A}">
      <p15:sldGuideLst xmlns:p15="http://schemas.microsoft.com/office/powerpoint/2012/main">
        <p15:guide id="1" orient="horz" pos="168">
          <p15:clr>
            <a:srgbClr val="A4A3A4"/>
          </p15:clr>
        </p15:guide>
        <p15:guide id="2" orient="horz" pos="647">
          <p15:clr>
            <a:srgbClr val="A4A3A4"/>
          </p15:clr>
        </p15:guide>
        <p15:guide id="3" orient="horz" pos="3813">
          <p15:clr>
            <a:srgbClr val="A4A3A4"/>
          </p15:clr>
        </p15:guide>
        <p15:guide id="4" orient="horz" pos="1089">
          <p15:clr>
            <a:srgbClr val="A4A3A4"/>
          </p15:clr>
        </p15:guide>
        <p15:guide id="5" orient="horz" pos="1204">
          <p15:clr>
            <a:srgbClr val="A4A3A4"/>
          </p15:clr>
        </p15:guide>
        <p15:guide id="6" orient="horz" pos="390">
          <p15:clr>
            <a:srgbClr val="A4A3A4"/>
          </p15:clr>
        </p15:guide>
        <p15:guide id="7" orient="horz" pos="4069">
          <p15:clr>
            <a:srgbClr val="A4A3A4"/>
          </p15:clr>
        </p15:guide>
        <p15:guide id="8" orient="horz" pos="3634">
          <p15:clr>
            <a:srgbClr val="A4A3A4"/>
          </p15:clr>
        </p15:guide>
        <p15:guide id="9" orient="horz" pos="2586">
          <p15:clr>
            <a:srgbClr val="A4A3A4"/>
          </p15:clr>
        </p15:guide>
        <p15:guide id="10" orient="horz" pos="1726">
          <p15:clr>
            <a:srgbClr val="A4A3A4"/>
          </p15:clr>
        </p15:guide>
        <p15:guide id="11" orient="horz" pos="279">
          <p15:clr>
            <a:srgbClr val="A4A3A4"/>
          </p15:clr>
        </p15:guide>
        <p15:guide id="12" orient="horz" pos="1416">
          <p15:clr>
            <a:srgbClr val="A4A3A4"/>
          </p15:clr>
        </p15:guide>
        <p15:guide id="13" orient="horz" pos="806">
          <p15:clr>
            <a:srgbClr val="A4A3A4"/>
          </p15:clr>
        </p15:guide>
        <p15:guide id="14" orient="horz" pos="3915">
          <p15:clr>
            <a:srgbClr val="A4A3A4"/>
          </p15:clr>
        </p15:guide>
        <p15:guide id="15" orient="horz" pos="4204">
          <p15:clr>
            <a:srgbClr val="A4A3A4"/>
          </p15:clr>
        </p15:guide>
        <p15:guide id="16" pos="3839">
          <p15:clr>
            <a:srgbClr val="A4A3A4"/>
          </p15:clr>
        </p15:guide>
        <p15:guide id="17" pos="295">
          <p15:clr>
            <a:srgbClr val="A4A3A4"/>
          </p15:clr>
        </p15:guide>
        <p15:guide id="18" pos="7331">
          <p15:clr>
            <a:srgbClr val="A4A3A4"/>
          </p15:clr>
        </p15:guide>
        <p15:guide id="19" pos="3900">
          <p15:clr>
            <a:srgbClr val="A4A3A4"/>
          </p15:clr>
        </p15:guide>
        <p15:guide id="20" pos="3776">
          <p15:clr>
            <a:srgbClr val="A4A3A4"/>
          </p15:clr>
        </p15:guide>
        <p15:guide id="21" pos="3607">
          <p15:clr>
            <a:srgbClr val="A4A3A4"/>
          </p15:clr>
        </p15:guide>
        <p15:guide id="22" pos="4070">
          <p15:clr>
            <a:srgbClr val="A4A3A4"/>
          </p15:clr>
        </p15:guide>
        <p15:guide id="23" pos="3408">
          <p15:clr>
            <a:srgbClr val="A4A3A4"/>
          </p15:clr>
        </p15:guide>
        <p15:guide id="24" pos="4265">
          <p15:clr>
            <a:srgbClr val="A4A3A4"/>
          </p15:clr>
        </p15:guide>
        <p15:guide id="25" pos="6717">
          <p15:clr>
            <a:srgbClr val="A4A3A4"/>
          </p15:clr>
        </p15:guide>
        <p15:guide id="26" pos="339">
          <p15:clr>
            <a:srgbClr val="A4A3A4"/>
          </p15:clr>
        </p15:guide>
        <p15:guide id="27" pos="628">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DE75"/>
    <a:srgbClr val="D2A000"/>
    <a:srgbClr val="FFFFAF"/>
    <a:srgbClr val="FF9821"/>
    <a:srgbClr val="FFBB66"/>
    <a:srgbClr val="595194"/>
    <a:srgbClr val="9C97FF"/>
    <a:srgbClr val="FF5C5C"/>
    <a:srgbClr val="DE2533"/>
    <a:srgbClr val="866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434" autoAdjust="0"/>
  </p:normalViewPr>
  <p:slideViewPr>
    <p:cSldViewPr snapToGrid="0" snapToObjects="1" showGuides="1">
      <p:cViewPr varScale="1">
        <p:scale>
          <a:sx n="76" d="100"/>
          <a:sy n="76" d="100"/>
        </p:scale>
        <p:origin x="336" y="90"/>
      </p:cViewPr>
      <p:guideLst>
        <p:guide orient="horz" pos="168"/>
        <p:guide orient="horz" pos="647"/>
        <p:guide orient="horz" pos="3813"/>
        <p:guide orient="horz" pos="1089"/>
        <p:guide orient="horz" pos="1204"/>
        <p:guide orient="horz" pos="390"/>
        <p:guide orient="horz" pos="4069"/>
        <p:guide orient="horz" pos="3634"/>
        <p:guide orient="horz" pos="2586"/>
        <p:guide orient="horz" pos="1726"/>
        <p:guide orient="horz" pos="279"/>
        <p:guide orient="horz" pos="1416"/>
        <p:guide orient="horz" pos="806"/>
        <p:guide orient="horz" pos="3915"/>
        <p:guide orient="horz" pos="4204"/>
        <p:guide pos="3839"/>
        <p:guide pos="295"/>
        <p:guide pos="7331"/>
        <p:guide pos="3900"/>
        <p:guide pos="3776"/>
        <p:guide pos="3607"/>
        <p:guide pos="4070"/>
        <p:guide pos="3408"/>
        <p:guide pos="4265"/>
        <p:guide pos="6717"/>
        <p:guide pos="339"/>
        <p:guide pos="6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9" d="100"/>
        <a:sy n="99" d="100"/>
      </p:scale>
      <p:origin x="0" y="0"/>
    </p:cViewPr>
  </p:sorterViewPr>
  <p:notesViewPr>
    <p:cSldViewPr snapToGrid="0" snapToObjects="1" showGuides="1">
      <p:cViewPr>
        <p:scale>
          <a:sx n="75" d="100"/>
          <a:sy n="75" d="100"/>
        </p:scale>
        <p:origin x="3288" y="276"/>
      </p:cViewPr>
      <p:guideLst>
        <p:guide orient="horz" pos="2909"/>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80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61804"/>
          </a:xfrm>
          <a:prstGeom prst="rect">
            <a:avLst/>
          </a:prstGeom>
        </p:spPr>
        <p:txBody>
          <a:bodyPr vert="horz" lIns="91440" tIns="45720" rIns="91440" bIns="45720" rtlCol="0"/>
          <a:lstStyle>
            <a:lvl1pPr algn="r">
              <a:defRPr sz="1200"/>
            </a:lvl1pPr>
          </a:lstStyle>
          <a:p>
            <a:fld id="{93DC3E89-CDC9-40B8-A177-697B01EC3FE7}" type="datetimeFigureOut">
              <a:rPr lang="en-US" smtClean="0">
                <a:solidFill>
                  <a:srgbClr val="898989"/>
                </a:solidFill>
              </a:rPr>
              <a:t>4/29/2016</a:t>
            </a:fld>
            <a:endParaRPr lang="en-US" dirty="0">
              <a:solidFill>
                <a:srgbClr val="898989"/>
              </a:solidFill>
            </a:endParaRPr>
          </a:p>
        </p:txBody>
      </p:sp>
      <p:sp>
        <p:nvSpPr>
          <p:cNvPr id="4" name="Footer Placeholder 3"/>
          <p:cNvSpPr>
            <a:spLocks noGrp="1"/>
          </p:cNvSpPr>
          <p:nvPr>
            <p:ph type="ftr" sz="quarter" idx="2"/>
          </p:nvPr>
        </p:nvSpPr>
        <p:spPr>
          <a:xfrm>
            <a:off x="0" y="8772668"/>
            <a:ext cx="2971800" cy="461804"/>
          </a:xfrm>
          <a:prstGeom prst="rect">
            <a:avLst/>
          </a:prstGeom>
        </p:spPr>
        <p:txBody>
          <a:bodyPr vert="horz" lIns="91440" tIns="45720" rIns="91440" bIns="45720" rtlCol="0" anchor="b"/>
          <a:lstStyle>
            <a:lvl1pPr algn="l">
              <a:defRPr sz="1200"/>
            </a:lvl1pPr>
          </a:lstStyle>
          <a:p>
            <a:endParaRPr lang="en-US" dirty="0">
              <a:solidFill>
                <a:srgbClr val="898989"/>
              </a:solidFill>
            </a:endParaRPr>
          </a:p>
        </p:txBody>
      </p:sp>
      <p:sp>
        <p:nvSpPr>
          <p:cNvPr id="5" name="Slide Number Placeholder 4"/>
          <p:cNvSpPr>
            <a:spLocks noGrp="1"/>
          </p:cNvSpPr>
          <p:nvPr>
            <p:ph type="sldNum" sz="quarter" idx="3"/>
          </p:nvPr>
        </p:nvSpPr>
        <p:spPr>
          <a:xfrm>
            <a:off x="3884613" y="8772668"/>
            <a:ext cx="2971800" cy="461804"/>
          </a:xfrm>
          <a:prstGeom prst="rect">
            <a:avLst/>
          </a:prstGeom>
        </p:spPr>
        <p:txBody>
          <a:bodyPr vert="horz" lIns="91440" tIns="45720" rIns="91440" bIns="45720" rtlCol="0" anchor="b"/>
          <a:lstStyle>
            <a:lvl1pPr algn="r">
              <a:defRPr sz="1200"/>
            </a:lvl1pPr>
          </a:lstStyle>
          <a:p>
            <a:fld id="{A378EDC2-A989-4428-AAC6-FEBE43932169}"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1101932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80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1804"/>
          </a:xfrm>
          <a:prstGeom prst="rect">
            <a:avLst/>
          </a:prstGeom>
        </p:spPr>
        <p:txBody>
          <a:bodyPr vert="horz" lIns="91440" tIns="45720" rIns="91440" bIns="45720" rtlCol="0"/>
          <a:lstStyle>
            <a:lvl1pPr algn="r">
              <a:defRPr sz="1200">
                <a:solidFill>
                  <a:srgbClr val="898989"/>
                </a:solidFill>
              </a:defRPr>
            </a:lvl1pPr>
          </a:lstStyle>
          <a:p>
            <a:fld id="{23C0586E-364E-4372-80AA-1C929B9BCABF}" type="datetimeFigureOut">
              <a:rPr lang="en-US" smtClean="0"/>
              <a:pPr/>
              <a:t>4/29/2016</a:t>
            </a:fld>
            <a:endParaRPr lang="en-US" dirty="0"/>
          </a:p>
        </p:txBody>
      </p:sp>
      <p:sp>
        <p:nvSpPr>
          <p:cNvPr id="4" name="Slide Image Placeholder 3"/>
          <p:cNvSpPr>
            <a:spLocks noGrp="1" noRot="1" noChangeAspect="1"/>
          </p:cNvSpPr>
          <p:nvPr>
            <p:ph type="sldImg" idx="2"/>
          </p:nvPr>
        </p:nvSpPr>
        <p:spPr>
          <a:xfrm>
            <a:off x="350838" y="692150"/>
            <a:ext cx="6156325" cy="34639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87136"/>
            <a:ext cx="5486400" cy="4156234"/>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p:txBody>
      </p:sp>
      <p:sp>
        <p:nvSpPr>
          <p:cNvPr id="6" name="Footer Placeholder 5"/>
          <p:cNvSpPr>
            <a:spLocks noGrp="1"/>
          </p:cNvSpPr>
          <p:nvPr>
            <p:ph type="ftr" sz="quarter" idx="4"/>
          </p:nvPr>
        </p:nvSpPr>
        <p:spPr>
          <a:xfrm>
            <a:off x="0" y="8772668"/>
            <a:ext cx="2971800" cy="461804"/>
          </a:xfrm>
          <a:prstGeom prst="rect">
            <a:avLst/>
          </a:prstGeom>
        </p:spPr>
        <p:txBody>
          <a:bodyPr vert="horz" lIns="91440" tIns="45720" rIns="91440" bIns="45720" rtlCol="0" anchor="b"/>
          <a:lstStyle>
            <a:lvl1pPr algn="l">
              <a:defRPr sz="1200">
                <a:solidFill>
                  <a:srgbClr val="898989"/>
                </a:solidFill>
              </a:defRPr>
            </a:lvl1pPr>
          </a:lstStyle>
          <a:p>
            <a:endParaRPr lang="en-US" dirty="0"/>
          </a:p>
        </p:txBody>
      </p:sp>
      <p:sp>
        <p:nvSpPr>
          <p:cNvPr id="7" name="Slide Number Placeholder 6"/>
          <p:cNvSpPr>
            <a:spLocks noGrp="1"/>
          </p:cNvSpPr>
          <p:nvPr>
            <p:ph type="sldNum" sz="quarter" idx="5"/>
          </p:nvPr>
        </p:nvSpPr>
        <p:spPr>
          <a:xfrm>
            <a:off x="3884613" y="8772668"/>
            <a:ext cx="2971800" cy="461804"/>
          </a:xfrm>
          <a:prstGeom prst="rect">
            <a:avLst/>
          </a:prstGeom>
        </p:spPr>
        <p:txBody>
          <a:bodyPr vert="horz" lIns="91440" tIns="45720" rIns="91440" bIns="45720" rtlCol="0" anchor="b"/>
          <a:lstStyle>
            <a:lvl1pPr algn="r">
              <a:defRPr sz="1200">
                <a:solidFill>
                  <a:srgbClr val="898989"/>
                </a:solidFill>
              </a:defRPr>
            </a:lvl1pPr>
          </a:lstStyle>
          <a:p>
            <a:fld id="{4A55B9BF-99C7-425D-A1C7-4E0B8871658A}" type="slidenum">
              <a:rPr lang="en-US" smtClean="0"/>
              <a:pPr/>
              <a:t>‹#›</a:t>
            </a:fld>
            <a:endParaRPr lang="en-US" dirty="0"/>
          </a:p>
        </p:txBody>
      </p:sp>
    </p:spTree>
    <p:extLst>
      <p:ext uri="{BB962C8B-B14F-4D97-AF65-F5344CB8AC3E}">
        <p14:creationId xmlns:p14="http://schemas.microsoft.com/office/powerpoint/2010/main" val="215953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44488" indent="-171450" algn="l" defTabSz="914400" rtl="0" eaLnBrk="1" latinLnBrk="0" hangingPunct="1">
      <a:buFont typeface="GE Inspira Pitch" panose="020F0603030400020203" pitchFamily="34" charset="0"/>
      <a:buChar char="–"/>
      <a:tabLst>
        <a:tab pos="403225" algn="l"/>
      </a:tabLst>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55B9BF-99C7-425D-A1C7-4E0B8871658A}" type="slidenum">
              <a:rPr lang="en-US" smtClean="0"/>
              <a:pPr/>
              <a:t>1</a:t>
            </a:fld>
            <a:endParaRPr lang="en-US" dirty="0"/>
          </a:p>
        </p:txBody>
      </p:sp>
    </p:spTree>
    <p:extLst>
      <p:ext uri="{BB962C8B-B14F-4D97-AF65-F5344CB8AC3E}">
        <p14:creationId xmlns:p14="http://schemas.microsoft.com/office/powerpoint/2010/main" val="1261080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55B9BF-99C7-425D-A1C7-4E0B8871658A}" type="slidenum">
              <a:rPr lang="en-US" smtClean="0"/>
              <a:pPr/>
              <a:t>11</a:t>
            </a:fld>
            <a:endParaRPr lang="en-US" dirty="0"/>
          </a:p>
        </p:txBody>
      </p:sp>
    </p:spTree>
    <p:extLst>
      <p:ext uri="{BB962C8B-B14F-4D97-AF65-F5344CB8AC3E}">
        <p14:creationId xmlns:p14="http://schemas.microsoft.com/office/powerpoint/2010/main" val="45498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A55B9BF-99C7-425D-A1C7-4E0B8871658A}" type="slidenum">
              <a:rPr lang="en-US" smtClean="0"/>
              <a:pPr/>
              <a:t>12</a:t>
            </a:fld>
            <a:endParaRPr lang="en-US"/>
          </a:p>
        </p:txBody>
      </p:sp>
    </p:spTree>
    <p:extLst>
      <p:ext uri="{BB962C8B-B14F-4D97-AF65-F5344CB8AC3E}">
        <p14:creationId xmlns:p14="http://schemas.microsoft.com/office/powerpoint/2010/main" val="2673823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would</a:t>
            </a:r>
            <a:r>
              <a:rPr lang="en-GB" baseline="0" dirty="0" smtClean="0"/>
              <a:t> like to give you a little more information on how they work.</a:t>
            </a:r>
          </a:p>
          <a:p>
            <a:endParaRPr lang="en-GB" baseline="0" dirty="0" smtClean="0"/>
          </a:p>
          <a:p>
            <a:r>
              <a:rPr lang="en-GB" baseline="0" dirty="0" smtClean="0"/>
              <a:t>A flexible pipe is essentially a composite itself, made up of different elements that each perform a specific function.  </a:t>
            </a:r>
          </a:p>
          <a:p>
            <a:endParaRPr lang="en-GB" baseline="0" dirty="0" smtClean="0"/>
          </a:p>
          <a:p>
            <a:r>
              <a:rPr lang="en-GB" baseline="0" dirty="0" smtClean="0"/>
              <a:t>[layer explanation – function only with metallic / non metallic]</a:t>
            </a:r>
          </a:p>
          <a:p>
            <a:endParaRPr lang="en-GB" baseline="0" dirty="0" smtClean="0"/>
          </a:p>
          <a:p>
            <a:r>
              <a:rPr lang="en-GB" baseline="0" dirty="0" smtClean="0"/>
              <a:t>The required overall capability of these pipelines depends on the specific field conditions under which they will be operated.  These conditions in turn dictate the specification for each functional layer, creating a truly bespoke design.</a:t>
            </a:r>
          </a:p>
          <a:p>
            <a:endParaRPr lang="en-GB" baseline="0" dirty="0" smtClean="0"/>
          </a:p>
          <a:p>
            <a:r>
              <a:rPr lang="en-GB" baseline="0" dirty="0" smtClean="0"/>
              <a:t>Because each layer is bespoke, we were able to, and indeed took the opportunity to make an incremental change to one specific layer that gives us the most significant impact to the overall pipe performance, and perhaps more importantly, this allowed us to address both of our goals to reduce overall costs and increase capability at the same time without completely re-designing a trusted and proven product.</a:t>
            </a:r>
          </a:p>
          <a:p>
            <a:endParaRPr lang="en-GB" baseline="0" dirty="0" smtClean="0"/>
          </a:p>
          <a:p>
            <a:r>
              <a:rPr lang="en-GB" baseline="0" dirty="0" smtClean="0"/>
              <a:t>To give an example that is relevant to work we have been carrying out specifically for the GOM field conditions, [click] PIPE DETAIL ON SLIDE….. We have an 8” UDW UHP pipe. The weight distribution of the layers within this pipe are as follows….</a:t>
            </a:r>
          </a:p>
          <a:p>
            <a:endParaRPr lang="en-GB" baseline="0" dirty="0" smtClean="0"/>
          </a:p>
          <a:p>
            <a:r>
              <a:rPr lang="en-GB" baseline="0" dirty="0" smtClean="0"/>
              <a:t>As expected, the metallic layers within a pipe contribute to the lion share of the weight.  One of the heaviest layers in this design is the internal pressure armour.  This internal pressure armour is the key layer with regard to the upper pressure limit of subsea flexibles and also effects the requirements for the tensile armour layer.  The heavier we make the pressure armour, the heavier we have to make the tensile armour to cope with the weight …. [slide]</a:t>
            </a:r>
            <a:endParaRPr lang="en-GB" dirty="0"/>
          </a:p>
        </p:txBody>
      </p:sp>
      <p:sp>
        <p:nvSpPr>
          <p:cNvPr id="4" name="Slide Number Placeholder 3"/>
          <p:cNvSpPr>
            <a:spLocks noGrp="1"/>
          </p:cNvSpPr>
          <p:nvPr>
            <p:ph type="sldNum" sz="quarter" idx="10"/>
          </p:nvPr>
        </p:nvSpPr>
        <p:spPr/>
        <p:txBody>
          <a:bodyPr/>
          <a:lstStyle/>
          <a:p>
            <a:fld id="{4A55B9BF-99C7-425D-A1C7-4E0B8871658A}" type="slidenum">
              <a:rPr lang="en-US" smtClean="0"/>
              <a:pPr/>
              <a:t>3</a:t>
            </a:fld>
            <a:endParaRPr lang="en-US" dirty="0"/>
          </a:p>
        </p:txBody>
      </p:sp>
    </p:spTree>
    <p:extLst>
      <p:ext uri="{BB962C8B-B14F-4D97-AF65-F5344CB8AC3E}">
        <p14:creationId xmlns:p14="http://schemas.microsoft.com/office/powerpoint/2010/main" val="153581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1 round image instead</a:t>
            </a:r>
            <a:r>
              <a:rPr lang="en-GB" baseline="0" dirty="0" smtClean="0"/>
              <a:t> of two</a:t>
            </a:r>
          </a:p>
          <a:p>
            <a:endParaRPr lang="en-GB" baseline="0" dirty="0" smtClean="0"/>
          </a:p>
          <a:p>
            <a:r>
              <a:rPr lang="en-GB" baseline="0" dirty="0" smtClean="0"/>
              <a:t>Reduce text</a:t>
            </a:r>
            <a:endParaRPr lang="en-GB" dirty="0"/>
          </a:p>
        </p:txBody>
      </p:sp>
      <p:sp>
        <p:nvSpPr>
          <p:cNvPr id="4" name="Slide Number Placeholder 3"/>
          <p:cNvSpPr>
            <a:spLocks noGrp="1"/>
          </p:cNvSpPr>
          <p:nvPr>
            <p:ph type="sldNum" sz="quarter" idx="10"/>
          </p:nvPr>
        </p:nvSpPr>
        <p:spPr/>
        <p:txBody>
          <a:bodyPr/>
          <a:lstStyle/>
          <a:p>
            <a:fld id="{4A55B9BF-99C7-425D-A1C7-4E0B8871658A}" type="slidenum">
              <a:rPr lang="en-US" smtClean="0"/>
              <a:pPr/>
              <a:t>4</a:t>
            </a:fld>
            <a:endParaRPr lang="en-US" dirty="0"/>
          </a:p>
        </p:txBody>
      </p:sp>
    </p:spTree>
    <p:extLst>
      <p:ext uri="{BB962C8B-B14F-4D97-AF65-F5344CB8AC3E}">
        <p14:creationId xmlns:p14="http://schemas.microsoft.com/office/powerpoint/2010/main" val="395110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55B9BF-99C7-425D-A1C7-4E0B8871658A}" type="slidenum">
              <a:rPr lang="en-US" smtClean="0"/>
              <a:pPr/>
              <a:t>5</a:t>
            </a:fld>
            <a:endParaRPr lang="en-US" dirty="0"/>
          </a:p>
        </p:txBody>
      </p:sp>
    </p:spTree>
    <p:extLst>
      <p:ext uri="{BB962C8B-B14F-4D97-AF65-F5344CB8AC3E}">
        <p14:creationId xmlns:p14="http://schemas.microsoft.com/office/powerpoint/2010/main" val="2168907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5C38DD1-33AA-4996-977A-42B26A155BBE}" type="slidenum">
              <a:rPr lang="id-ID" smtClean="0"/>
              <a:t>6</a:t>
            </a:fld>
            <a:endParaRPr lang="id-ID"/>
          </a:p>
        </p:txBody>
      </p:sp>
    </p:spTree>
    <p:extLst>
      <p:ext uri="{BB962C8B-B14F-4D97-AF65-F5344CB8AC3E}">
        <p14:creationId xmlns:p14="http://schemas.microsoft.com/office/powerpoint/2010/main" val="2154260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smtClean="0"/>
              <a:t># Slide 8 </a:t>
            </a:r>
          </a:p>
          <a:p>
            <a:r>
              <a:rPr lang="en-GB" altLang="en-US" dirty="0" smtClean="0"/>
              <a:t>In present case, I will quickly summarise two most important properties for Composite pressure armour i.e Hoop  pressure resistance and Flexural of ability bend this layer and transport this in same way as current flexible. </a:t>
            </a:r>
          </a:p>
          <a:p>
            <a:endParaRPr lang="en-GB" altLang="en-US" dirty="0" smtClean="0"/>
          </a:p>
          <a:p>
            <a:r>
              <a:rPr lang="en-GB" altLang="en-US" dirty="0" smtClean="0"/>
              <a:t>Pyramids shown here represent number of testing and can vary from 1000 at bottom to single digit at full scale testing. </a:t>
            </a:r>
          </a:p>
          <a:p>
            <a:r>
              <a:rPr lang="en-GB" altLang="en-US" dirty="0" smtClean="0"/>
              <a:t>You start from testing material received in Tape from material supplier, followed by testing of plates …</a:t>
            </a:r>
          </a:p>
          <a:p>
            <a:r>
              <a:rPr lang="en-GB" altLang="en-US" dirty="0" smtClean="0"/>
              <a:t>Next level of testing involves pipe cut offs. Finally this is matched up Mid-scale testing where actual pipe with all or some layers is tested with or without end fitting. </a:t>
            </a:r>
          </a:p>
          <a:p>
            <a:r>
              <a:rPr lang="en-GB" altLang="en-US" dirty="0" smtClean="0"/>
              <a:t>Once enough confidence has been built final verification is carried out at full scale </a:t>
            </a:r>
          </a:p>
          <a:p>
            <a:endParaRPr lang="en-GB" altLang="en-US" dirty="0" smtClean="0"/>
          </a:p>
          <a:p>
            <a:r>
              <a:rPr lang="en-GB" altLang="en-US" dirty="0" smtClean="0"/>
              <a:t>If you image third dimension to this triangle it is modelling tools. </a:t>
            </a:r>
          </a:p>
          <a:p>
            <a:endParaRPr lang="en-GB" altLang="en-US" dirty="0" smtClean="0"/>
          </a:p>
          <a:p>
            <a:r>
              <a:rPr lang="en-GB" altLang="en-US" dirty="0" smtClean="0"/>
              <a:t>Given the time constraints I will be discussing  mid-scale and full scale pipe components in detailes </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2C35747-AE7E-4241-A2DC-6712C9E53F45}" type="slidenum">
              <a:rPr lang="en-US" altLang="en-US">
                <a:latin typeface="Calibri" panose="020F0502020204030204" pitchFamily="34" charset="0"/>
              </a:rPr>
              <a:pPr/>
              <a:t>7</a:t>
            </a:fld>
            <a:endParaRPr lang="en-US" altLang="en-US" dirty="0">
              <a:latin typeface="Calibri" panose="020F0502020204030204" pitchFamily="34" charset="0"/>
            </a:endParaRPr>
          </a:p>
        </p:txBody>
      </p:sp>
    </p:spTree>
    <p:extLst>
      <p:ext uri="{BB962C8B-B14F-4D97-AF65-F5344CB8AC3E}">
        <p14:creationId xmlns:p14="http://schemas.microsoft.com/office/powerpoint/2010/main" val="4089689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smtClean="0"/>
              <a:t>#Slide 9</a:t>
            </a:r>
          </a:p>
          <a:p>
            <a:r>
              <a:rPr lang="en-GB" altLang="en-US" dirty="0" smtClean="0"/>
              <a:t>Given the time I will discuss Key Mid-scale and Full scale testing will be discussed in present presentation. </a:t>
            </a:r>
          </a:p>
          <a:p>
            <a:r>
              <a:rPr lang="en-GB" altLang="en-US" dirty="0" smtClean="0"/>
              <a:t>Starting with Burst.</a:t>
            </a:r>
          </a:p>
          <a:p>
            <a:r>
              <a:rPr lang="en-GB" altLang="en-US" dirty="0" smtClean="0"/>
              <a:t>As part of RPSEA programme we designed a  mid-scale burst rig, this pipe has carcass polymer barrier and composite layer and has swagged seal arrangement. </a:t>
            </a:r>
          </a:p>
          <a:p>
            <a:r>
              <a:rPr lang="en-GB" altLang="en-US" dirty="0" smtClean="0"/>
              <a:t>We model swagged seal are working out burst pressure, stress in seal ring area radial and circumferential and axial stress. </a:t>
            </a:r>
          </a:p>
          <a:p>
            <a:r>
              <a:rPr lang="en-GB" altLang="en-US" dirty="0" smtClean="0"/>
              <a:t>The actual burst test was performed with pipe busting at 160 Mpa. </a:t>
            </a:r>
          </a:p>
          <a:p>
            <a:r>
              <a:rPr lang="en-GB" altLang="en-US" dirty="0" smtClean="0"/>
              <a:t>This burst pressure was predicted accurately used modelling tools used. </a:t>
            </a:r>
          </a:p>
          <a:p>
            <a:endParaRPr lang="en-GB" altLang="en-US" dirty="0"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762D3F4-E672-4A50-AD16-C708A735235C}" type="slidenum">
              <a:rPr lang="en-US" altLang="en-US">
                <a:latin typeface="Calibri" panose="020F0502020204030204" pitchFamily="34" charset="0"/>
              </a:rPr>
              <a:pPr/>
              <a:t>8</a:t>
            </a:fld>
            <a:endParaRPr lang="en-US" altLang="en-US" dirty="0">
              <a:latin typeface="Calibri" panose="020F0502020204030204" pitchFamily="34" charset="0"/>
            </a:endParaRPr>
          </a:p>
        </p:txBody>
      </p:sp>
    </p:spTree>
    <p:extLst>
      <p:ext uri="{BB962C8B-B14F-4D97-AF65-F5344CB8AC3E}">
        <p14:creationId xmlns:p14="http://schemas.microsoft.com/office/powerpoint/2010/main" val="195444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smtClean="0"/>
              <a:t># Slide 10</a:t>
            </a:r>
          </a:p>
          <a:p>
            <a:r>
              <a:rPr lang="en-GB" altLang="en-US" dirty="0" smtClean="0"/>
              <a:t>WE regards to bend fatigue we manufactured several a mid scale sample. A 10 inch size pipe with carcass polymer barrier and composite layer is shown here. This sample was assembeled in rotating bend fatigue rig end applying strain</a:t>
            </a:r>
          </a:p>
          <a:p>
            <a:r>
              <a:rPr lang="en-GB" altLang="en-US" dirty="0" smtClean="0"/>
              <a:t>Strain cycle mirrored the actual life cycle on pipe with high strain cycle followed by 1 million cycle at 1 percent strain. </a:t>
            </a:r>
          </a:p>
          <a:p>
            <a:r>
              <a:rPr lang="en-GB" altLang="en-US" dirty="0" smtClean="0"/>
              <a:t>This loading cycle mirrors 25 years of life of composite riser. </a:t>
            </a:r>
          </a:p>
          <a:p>
            <a:r>
              <a:rPr lang="en-GB" altLang="en-US" dirty="0" smtClean="0"/>
              <a:t>A cross section image has been shown in presentation. It shows the interface and composite layer remaining intact after exposure high strain and Low strain fatigue cycle </a:t>
            </a:r>
          </a:p>
          <a:p>
            <a:endParaRPr lang="en-GB" altLang="en-US" dirty="0" smtClean="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C19786F-282C-4C1D-9AD2-6B023156A500}" type="slidenum">
              <a:rPr lang="en-US" altLang="en-US">
                <a:latin typeface="Calibri" panose="020F0502020204030204" pitchFamily="34" charset="0"/>
              </a:rPr>
              <a:pPr/>
              <a:t>9</a:t>
            </a:fld>
            <a:endParaRPr lang="en-US" altLang="en-US" dirty="0">
              <a:latin typeface="Calibri" panose="020F0502020204030204" pitchFamily="34" charset="0"/>
            </a:endParaRPr>
          </a:p>
        </p:txBody>
      </p:sp>
    </p:spTree>
    <p:extLst>
      <p:ext uri="{BB962C8B-B14F-4D97-AF65-F5344CB8AC3E}">
        <p14:creationId xmlns:p14="http://schemas.microsoft.com/office/powerpoint/2010/main" val="783690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smtClean="0"/>
              <a:t>?? # slide 11. </a:t>
            </a:r>
          </a:p>
          <a:p>
            <a:r>
              <a:rPr lang="en-GB" altLang="en-US" dirty="0" smtClean="0"/>
              <a:t> </a:t>
            </a:r>
          </a:p>
          <a:p>
            <a:r>
              <a:rPr lang="en-GB" altLang="en-US" dirty="0" smtClean="0"/>
              <a:t>AS part of Rpsea programme we build a full scale 12 m sample with all layers shown. i.e carcass polymer composite pressure armour, tensile armour wire and full end fitting. This sample is suspend in DTR rig shown here. This rig simulates the  tension, bending moements seen by pipe. </a:t>
            </a:r>
            <a:r>
              <a:rPr lang="en-GB" altLang="en-US" dirty="0" err="1" smtClean="0"/>
              <a:t>Additonally</a:t>
            </a:r>
            <a:r>
              <a:rPr lang="en-GB" altLang="en-US" dirty="0" smtClean="0"/>
              <a:t> pressure cycle and temperature </a:t>
            </a:r>
            <a:r>
              <a:rPr lang="en-GB" altLang="en-US" dirty="0" err="1" smtClean="0"/>
              <a:t>cyclcling</a:t>
            </a:r>
            <a:r>
              <a:rPr lang="en-GB" altLang="en-US" dirty="0" smtClean="0"/>
              <a:t> are </a:t>
            </a:r>
            <a:r>
              <a:rPr lang="en-GB" altLang="en-US" dirty="0" err="1" smtClean="0"/>
              <a:t>mirroooned</a:t>
            </a:r>
            <a:r>
              <a:rPr lang="en-GB" altLang="en-US" dirty="0" smtClean="0"/>
              <a:t> to </a:t>
            </a:r>
            <a:r>
              <a:rPr lang="en-GB" altLang="en-US" dirty="0" err="1" smtClean="0"/>
              <a:t>respresent</a:t>
            </a:r>
            <a:r>
              <a:rPr lang="en-GB" altLang="en-US" dirty="0" smtClean="0"/>
              <a:t> life cycle of </a:t>
            </a:r>
            <a:r>
              <a:rPr lang="en-GB" altLang="en-US" dirty="0" err="1" smtClean="0"/>
              <a:t>comppoasite</a:t>
            </a:r>
            <a:r>
              <a:rPr lang="en-GB" altLang="en-US" dirty="0" smtClean="0"/>
              <a:t> pipe. This testing is due to </a:t>
            </a:r>
            <a:r>
              <a:rPr lang="en-GB" altLang="en-US" dirty="0" err="1" smtClean="0"/>
              <a:t>complted</a:t>
            </a:r>
            <a:r>
              <a:rPr lang="en-GB" altLang="en-US" dirty="0" smtClean="0"/>
              <a:t> by Aug 2016. </a:t>
            </a:r>
          </a:p>
          <a:p>
            <a:r>
              <a:rPr lang="en-GB" altLang="en-US" dirty="0" smtClean="0"/>
              <a:t> </a:t>
            </a:r>
          </a:p>
          <a:p>
            <a:r>
              <a:rPr lang="en-GB" altLang="en-US" dirty="0" smtClean="0"/>
              <a:t>This will verify results of Small, mid scale </a:t>
            </a:r>
            <a:r>
              <a:rPr lang="en-GB" altLang="en-US" dirty="0" err="1" smtClean="0"/>
              <a:t>roatating</a:t>
            </a:r>
            <a:r>
              <a:rPr lang="en-GB" altLang="en-US" dirty="0" smtClean="0"/>
              <a:t> bend fatigue </a:t>
            </a:r>
            <a:r>
              <a:rPr lang="en-GB" altLang="en-US" dirty="0" err="1" smtClean="0"/>
              <a:t>resul;ts</a:t>
            </a:r>
            <a:r>
              <a:rPr lang="en-GB" altLang="en-US" dirty="0" smtClean="0"/>
              <a:t>. Also, inter- </a:t>
            </a:r>
            <a:r>
              <a:rPr lang="en-GB" altLang="en-US" dirty="0" err="1" smtClean="0"/>
              <a:t>larer</a:t>
            </a:r>
            <a:r>
              <a:rPr lang="en-GB" altLang="en-US" dirty="0" smtClean="0"/>
              <a:t> interaction and modelling </a:t>
            </a:r>
            <a:r>
              <a:rPr lang="en-GB" altLang="en-US" dirty="0" err="1" smtClean="0"/>
              <a:t>ascpts</a:t>
            </a:r>
            <a:r>
              <a:rPr lang="en-GB" altLang="en-US" dirty="0" smtClean="0"/>
              <a:t>  have been </a:t>
            </a:r>
            <a:r>
              <a:rPr lang="en-GB" altLang="en-US" dirty="0" err="1" smtClean="0"/>
              <a:t>verfired</a:t>
            </a:r>
            <a:r>
              <a:rPr lang="en-GB" altLang="en-US" dirty="0" smtClean="0"/>
              <a:t>. </a:t>
            </a:r>
          </a:p>
          <a:p>
            <a:r>
              <a:rPr lang="en-GB" altLang="en-US" dirty="0" smtClean="0"/>
              <a:t>????</a:t>
            </a: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137FF8A-BC35-4FF3-B137-D6BB8269574B}" type="slidenum">
              <a:rPr lang="en-US" altLang="en-US">
                <a:latin typeface="Calibri" panose="020F0502020204030204" pitchFamily="34" charset="0"/>
              </a:rPr>
              <a:pPr/>
              <a:t>10</a:t>
            </a:fld>
            <a:endParaRPr lang="en-US" altLang="en-US">
              <a:latin typeface="Calibri" panose="020F0502020204030204" pitchFamily="34" charset="0"/>
            </a:endParaRPr>
          </a:p>
        </p:txBody>
      </p:sp>
    </p:spTree>
    <p:extLst>
      <p:ext uri="{BB962C8B-B14F-4D97-AF65-F5344CB8AC3E}">
        <p14:creationId xmlns:p14="http://schemas.microsoft.com/office/powerpoint/2010/main" val="29742413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553" y="3482975"/>
            <a:ext cx="10175685" cy="1470025"/>
          </a:xfrm>
        </p:spPr>
        <p:txBody>
          <a:bodyPr/>
          <a:lstStyle>
            <a:lvl1pPr>
              <a:lnSpc>
                <a:spcPct val="90000"/>
              </a:lnSpc>
              <a:defRPr sz="48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511930" y="5001768"/>
            <a:ext cx="10151308" cy="406265"/>
          </a:xfrm>
        </p:spPr>
        <p:txBody>
          <a:bodyPr>
            <a:spAutoFit/>
          </a:bodyPr>
          <a:lstStyle>
            <a:lvl1pPr marL="0" indent="0" algn="l">
              <a:lnSpc>
                <a:spcPct val="110000"/>
              </a:lnSpc>
              <a:spcBef>
                <a:spcPts val="0"/>
              </a:spcBef>
              <a:buNone/>
              <a:defRPr sz="2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subtitle</a:t>
            </a:r>
          </a:p>
        </p:txBody>
      </p:sp>
      <p:sp>
        <p:nvSpPr>
          <p:cNvPr id="6" name="TextBox 5"/>
          <p:cNvSpPr txBox="1"/>
          <p:nvPr userDrawn="1"/>
        </p:nvSpPr>
        <p:spPr>
          <a:xfrm>
            <a:off x="529876" y="6175107"/>
            <a:ext cx="2759011" cy="338554"/>
          </a:xfrm>
          <a:prstGeom prst="rect">
            <a:avLst/>
          </a:prstGeom>
          <a:noFill/>
        </p:spPr>
        <p:txBody>
          <a:bodyPr wrap="none" lIns="0" tIns="0" rIns="0" bIns="0" rtlCol="0" anchor="b" anchorCtr="0">
            <a:noAutofit/>
          </a:bodyPr>
          <a:lstStyle/>
          <a:p>
            <a:r>
              <a:rPr lang="en-US" sz="1600" b="1" dirty="0" smtClean="0">
                <a:solidFill>
                  <a:schemeClr val="tx2"/>
                </a:solidFill>
              </a:rPr>
              <a:t>Imagination at work</a:t>
            </a:r>
            <a:endParaRPr lang="en-US" sz="1600" b="1" dirty="0">
              <a:solidFill>
                <a:schemeClr val="tx2"/>
              </a:solidFill>
            </a:endParaRPr>
          </a:p>
        </p:txBody>
      </p:sp>
      <p:sp>
        <p:nvSpPr>
          <p:cNvPr id="7" name="Text Placeholder 6"/>
          <p:cNvSpPr>
            <a:spLocks noGrp="1"/>
          </p:cNvSpPr>
          <p:nvPr>
            <p:ph type="body" sz="quarter" idx="10"/>
          </p:nvPr>
        </p:nvSpPr>
        <p:spPr>
          <a:xfrm>
            <a:off x="511930" y="5415285"/>
            <a:ext cx="10151308" cy="307777"/>
          </a:xfrm>
        </p:spPr>
        <p:txBody>
          <a:bodyPr wrap="square">
            <a:spAutoFit/>
          </a:bodyPr>
          <a:lstStyle>
            <a:lvl1pPr>
              <a:defRPr sz="2000"/>
            </a:lvl1pPr>
          </a:lstStyle>
          <a:p>
            <a:pPr lvl="0"/>
            <a:r>
              <a:rPr lang="en-US" smtClean="0"/>
              <a:t>Click to edit Master text styles</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18569" r="46867" b="3834"/>
          <a:stretch/>
        </p:blipFill>
        <p:spPr>
          <a:xfrm>
            <a:off x="7439024" y="-1"/>
            <a:ext cx="4749801" cy="3259169"/>
          </a:xfrm>
          <a:prstGeom prst="rect">
            <a:avLst/>
          </a:prstGeom>
        </p:spPr>
      </p:pic>
    </p:spTree>
    <p:extLst>
      <p:ext uri="{BB962C8B-B14F-4D97-AF65-F5344CB8AC3E}">
        <p14:creationId xmlns:p14="http://schemas.microsoft.com/office/powerpoint/2010/main" val="3807809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698" y="534983"/>
            <a:ext cx="11080544" cy="1582488"/>
          </a:xfrm>
        </p:spPr>
        <p:txBody>
          <a:bodyPr/>
          <a:lstStyle>
            <a:lvl1pPr>
              <a:lnSpc>
                <a:spcPct val="85000"/>
              </a:lnSpc>
              <a:defRPr sz="6000"/>
            </a:lvl1pPr>
          </a:lstStyle>
          <a:p>
            <a:r>
              <a:rPr lang="en-US" dirty="0" err="1" smtClean="0"/>
              <a:t>PClick</a:t>
            </a:r>
            <a:r>
              <a:rPr lang="en-US" dirty="0" smtClean="0"/>
              <a:t> to edit Master title style</a:t>
            </a:r>
            <a:endParaRPr lang="en-US" dirty="0"/>
          </a:p>
        </p:txBody>
      </p:sp>
      <p:sp>
        <p:nvSpPr>
          <p:cNvPr id="3" name="Content Placeholder 2"/>
          <p:cNvSpPr>
            <a:spLocks noGrp="1"/>
          </p:cNvSpPr>
          <p:nvPr>
            <p:ph idx="1"/>
          </p:nvPr>
        </p:nvSpPr>
        <p:spPr>
          <a:xfrm>
            <a:off x="511931" y="2438400"/>
            <a:ext cx="10151307" cy="3587492"/>
          </a:xfrm>
        </p:spPr>
        <p:txBody>
          <a:bodyPr/>
          <a:lstStyle>
            <a:lvl1pPr>
              <a:defRPr>
                <a:solidFill>
                  <a:schemeClr val="tx2"/>
                </a:solidFill>
              </a:defRPr>
            </a:lvl1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Date Placeholder 3"/>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2090604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22088" y="1657668"/>
            <a:ext cx="10141150" cy="4324350"/>
          </a:xfrm>
        </p:spPr>
        <p:txBody>
          <a:bodyPr vert="horz" lIns="0" tIns="0" rIns="0" bIns="0" rtlCol="0">
            <a:noAutofit/>
          </a:bodyPr>
          <a:lstStyle>
            <a:lvl1pPr>
              <a:spcAft>
                <a:spcPts val="0"/>
              </a:spcAft>
              <a:defRPr lang="en-US" sz="2000" dirty="0" smtClean="0"/>
            </a:lvl1pPr>
            <a:lvl2pPr marL="193675" indent="-182563">
              <a:defRPr lang="en-US" dirty="0" smtClean="0"/>
            </a:lvl2pPr>
            <a:lvl3pPr marL="400050" indent="-195263">
              <a:defRPr lang="en-US" sz="18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31553333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505327" y="548641"/>
            <a:ext cx="11133308" cy="527753"/>
          </a:xfr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22088" y="1080009"/>
            <a:ext cx="10141150" cy="4585145"/>
          </a:xfrm>
        </p:spPr>
        <p:txBody>
          <a:bodyPr vert="horz" lIns="0" tIns="0" rIns="0" bIns="0" rtlCol="0">
            <a:noAutofit/>
          </a:bodyPr>
          <a:lstStyle>
            <a:lvl1pPr>
              <a:spcAft>
                <a:spcPts val="0"/>
              </a:spcAft>
              <a:defRPr lang="en-US" sz="2000" dirty="0" smtClean="0"/>
            </a:lvl1pPr>
            <a:lvl2pPr marL="193675" indent="-182563">
              <a:defRPr lang="en-US" dirty="0" smtClean="0"/>
            </a:lvl2pPr>
            <a:lvl3pPr marL="400050" indent="-195263">
              <a:defRPr lang="en-US" sz="18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10309548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2258" y="1656685"/>
            <a:ext cx="5193371" cy="4396453"/>
          </a:xfrm>
        </p:spPr>
        <p:txBody>
          <a:bodyPr vert="horz" lIns="0" tIns="0" rIns="0" bIns="0" rtlCol="0">
            <a:noAutofit/>
          </a:bodyPr>
          <a:lstStyle>
            <a:lvl1pPr>
              <a:spcBef>
                <a:spcPts val="1000"/>
              </a:spcBef>
              <a:defRPr lang="en-US" sz="2000" dirty="0" smtClean="0"/>
            </a:lvl1pPr>
            <a:lvl2pPr>
              <a:spcBef>
                <a:spcPts val="800"/>
              </a:spcBef>
              <a:defRPr lang="en-US" sz="1800" dirty="0" smtClean="0"/>
            </a:lvl2pPr>
            <a:lvl3pPr>
              <a:spcBef>
                <a:spcPts val="600"/>
              </a:spcBef>
              <a:defRPr lang="en-US" sz="1600" dirty="0" smtClean="0"/>
            </a:lvl3pPr>
            <a:lvl4pPr>
              <a:spcBef>
                <a:spcPts val="400"/>
              </a:spcBef>
              <a:defRPr lang="en-US" sz="1400" dirty="0" smtClean="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6439763" y="1656685"/>
            <a:ext cx="5198872" cy="4396453"/>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smtClean="0"/>
              <a:t>Click to edit Master text styles</a:t>
            </a:r>
          </a:p>
          <a:p>
            <a:pPr lvl="1">
              <a:spcBef>
                <a:spcPts val="1000"/>
              </a:spcBef>
            </a:pPr>
            <a:r>
              <a:rPr lang="en-US" smtClean="0"/>
              <a:t>Second level</a:t>
            </a:r>
          </a:p>
          <a:p>
            <a:pPr lvl="2">
              <a:spcBef>
                <a:spcPts val="1000"/>
              </a:spcBef>
            </a:pPr>
            <a:r>
              <a:rPr lang="en-US" smtClean="0"/>
              <a:t>Third level</a:t>
            </a:r>
          </a:p>
          <a:p>
            <a:pPr lvl="3">
              <a:spcBef>
                <a:spcPts val="1000"/>
              </a:spcBef>
            </a:pPr>
            <a:r>
              <a:rPr lang="en-US" smtClean="0"/>
              <a:t>Fourth level</a:t>
            </a:r>
          </a:p>
        </p:txBody>
      </p:sp>
      <p:sp>
        <p:nvSpPr>
          <p:cNvPr id="5" name="Date Placeholder 4"/>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522257" y="1634490"/>
            <a:ext cx="5204628" cy="373062"/>
          </a:xfrm>
        </p:spPr>
        <p:txBody>
          <a:bodyPr rIns="18288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PClick</a:t>
            </a:r>
            <a:r>
              <a:rPr lang="en-US" dirty="0" smtClean="0"/>
              <a:t> to edit Master text</a:t>
            </a:r>
          </a:p>
        </p:txBody>
      </p:sp>
      <p:sp>
        <p:nvSpPr>
          <p:cNvPr id="4" name="Content Placeholder 3"/>
          <p:cNvSpPr>
            <a:spLocks noGrp="1"/>
          </p:cNvSpPr>
          <p:nvPr>
            <p:ph sz="half" idx="2"/>
          </p:nvPr>
        </p:nvSpPr>
        <p:spPr>
          <a:xfrm>
            <a:off x="522257" y="2071640"/>
            <a:ext cx="5204628" cy="381131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smtClean="0"/>
              <a:t>Click to edit Master text styles</a:t>
            </a:r>
          </a:p>
          <a:p>
            <a:pPr lvl="1">
              <a:spcBef>
                <a:spcPts val="1000"/>
              </a:spcBef>
            </a:pPr>
            <a:r>
              <a:rPr lang="en-US" smtClean="0"/>
              <a:t>Second level</a:t>
            </a:r>
          </a:p>
          <a:p>
            <a:pPr lvl="2">
              <a:spcBef>
                <a:spcPts val="1000"/>
              </a:spcBef>
            </a:pPr>
            <a:r>
              <a:rPr lang="en-US" smtClean="0"/>
              <a:t>Third level</a:t>
            </a:r>
          </a:p>
          <a:p>
            <a:pPr lvl="3">
              <a:spcBef>
                <a:spcPts val="1000"/>
              </a:spcBef>
            </a:pPr>
            <a:r>
              <a:rPr lang="en-US" smtClean="0"/>
              <a:t>Fourth level</a:t>
            </a:r>
          </a:p>
        </p:txBody>
      </p:sp>
      <p:sp>
        <p:nvSpPr>
          <p:cNvPr id="5" name="Text Placeholder 4"/>
          <p:cNvSpPr>
            <a:spLocks noGrp="1"/>
          </p:cNvSpPr>
          <p:nvPr>
            <p:ph type="body" sz="quarter" idx="3"/>
          </p:nvPr>
        </p:nvSpPr>
        <p:spPr>
          <a:xfrm>
            <a:off x="6439763" y="1634490"/>
            <a:ext cx="5198872" cy="373062"/>
          </a:xfrm>
        </p:spPr>
        <p:txBody>
          <a:bodyPr rIns="18288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39763" y="2071640"/>
            <a:ext cx="5198872" cy="381131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smtClean="0"/>
              <a:t>Click to edit Master text styles</a:t>
            </a:r>
          </a:p>
          <a:p>
            <a:pPr lvl="1">
              <a:spcBef>
                <a:spcPts val="1000"/>
              </a:spcBef>
            </a:pPr>
            <a:r>
              <a:rPr lang="en-US" smtClean="0"/>
              <a:t>Second level</a:t>
            </a:r>
          </a:p>
          <a:p>
            <a:pPr lvl="2">
              <a:spcBef>
                <a:spcPts val="1000"/>
              </a:spcBef>
            </a:pPr>
            <a:r>
              <a:rPr lang="en-US" smtClean="0"/>
              <a:t>Third level</a:t>
            </a:r>
          </a:p>
          <a:p>
            <a:pPr lvl="3">
              <a:spcBef>
                <a:spcPts val="1000"/>
              </a:spcBef>
            </a:pPr>
            <a:r>
              <a:rPr lang="en-US" smtClean="0"/>
              <a:t>Fourth level</a:t>
            </a:r>
          </a:p>
        </p:txBody>
      </p:sp>
      <p:sp>
        <p:nvSpPr>
          <p:cNvPr id="7" name="Date Placeholder 6"/>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0" y="1728788"/>
            <a:ext cx="5992839" cy="2084832"/>
          </a:xfrm>
          <a:solidFill>
            <a:schemeClr val="tx2"/>
          </a:solidFill>
        </p:spPr>
        <p:txBody>
          <a:bodyPr lIns="292608" tIns="118872" rIns="182880"/>
          <a:lstStyle>
            <a:lvl1pPr marL="212725" indent="0">
              <a:lnSpc>
                <a:spcPct val="100000"/>
              </a:lnSpc>
              <a:spcBef>
                <a:spcPts val="600"/>
              </a:spcBef>
              <a:spcAft>
                <a:spcPts val="200"/>
              </a:spcAft>
              <a:defRPr lang="en-US" sz="2000" dirty="0" smtClean="0">
                <a:solidFill>
                  <a:schemeClr val="bg1"/>
                </a:solidFill>
              </a:defRPr>
            </a:lvl1pPr>
            <a:lvl2pPr marL="381000" indent="-158750">
              <a:lnSpc>
                <a:spcPct val="100000"/>
              </a:lnSpc>
              <a:spcBef>
                <a:spcPts val="1000"/>
              </a:spcBef>
              <a:defRPr lang="en-US" sz="18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12" name="Content Placeholder 2"/>
          <p:cNvSpPr>
            <a:spLocks noGrp="1"/>
          </p:cNvSpPr>
          <p:nvPr>
            <p:ph sz="half" idx="13"/>
          </p:nvPr>
        </p:nvSpPr>
        <p:spPr>
          <a:xfrm>
            <a:off x="6190907" y="1728788"/>
            <a:ext cx="5996902" cy="2084832"/>
          </a:xfrm>
          <a:solidFill>
            <a:schemeClr val="tx2"/>
          </a:solidFill>
        </p:spPr>
        <p:txBody>
          <a:bodyPr lIns="292608" tIns="118872" rIns="182880"/>
          <a:lstStyle>
            <a:lvl1pPr marL="212725" indent="0">
              <a:lnSpc>
                <a:spcPct val="100000"/>
              </a:lnSpc>
              <a:spcBef>
                <a:spcPts val="600"/>
              </a:spcBef>
              <a:spcAft>
                <a:spcPts val="200"/>
              </a:spcAft>
              <a:defRPr lang="en-US" sz="2000" dirty="0" smtClean="0">
                <a:solidFill>
                  <a:schemeClr val="bg1"/>
                </a:solidFill>
              </a:defRPr>
            </a:lvl1pPr>
            <a:lvl2pPr marL="381000" indent="-158750">
              <a:lnSpc>
                <a:spcPct val="100000"/>
              </a:lnSpc>
              <a:spcBef>
                <a:spcPts val="1000"/>
              </a:spcBef>
              <a:defRPr lang="en-US" sz="18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0" y="3962196"/>
            <a:ext cx="5992839" cy="2084832"/>
          </a:xfrm>
          <a:solidFill>
            <a:schemeClr val="tx2"/>
          </a:solidFill>
        </p:spPr>
        <p:txBody>
          <a:bodyPr lIns="292608" tIns="118872" rIns="182880"/>
          <a:lstStyle>
            <a:lvl1pPr marL="212725" indent="0">
              <a:lnSpc>
                <a:spcPct val="100000"/>
              </a:lnSpc>
              <a:spcBef>
                <a:spcPts val="600"/>
              </a:spcBef>
              <a:spcAft>
                <a:spcPts val="200"/>
              </a:spcAft>
              <a:defRPr lang="en-US" sz="2000" dirty="0" smtClean="0">
                <a:solidFill>
                  <a:schemeClr val="bg1"/>
                </a:solidFill>
              </a:defRPr>
            </a:lvl1pPr>
            <a:lvl2pPr marL="381000" indent="-158750">
              <a:lnSpc>
                <a:spcPct val="100000"/>
              </a:lnSpc>
              <a:spcBef>
                <a:spcPts val="1000"/>
              </a:spcBef>
              <a:defRPr lang="en-US" sz="18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6190907" y="3962196"/>
            <a:ext cx="5996902" cy="2084832"/>
          </a:xfrm>
          <a:solidFill>
            <a:schemeClr val="tx2"/>
          </a:solidFill>
        </p:spPr>
        <p:txBody>
          <a:bodyPr lIns="292608" tIns="118872" rIns="182880"/>
          <a:lstStyle>
            <a:lvl1pPr marL="212725" indent="0">
              <a:lnSpc>
                <a:spcPct val="100000"/>
              </a:lnSpc>
              <a:spcBef>
                <a:spcPts val="600"/>
              </a:spcBef>
              <a:spcAft>
                <a:spcPts val="200"/>
              </a:spcAft>
              <a:defRPr lang="en-US" sz="2000" dirty="0" smtClean="0">
                <a:solidFill>
                  <a:schemeClr val="bg1"/>
                </a:solidFill>
              </a:defRPr>
            </a:lvl1pPr>
            <a:lvl2pPr marL="381000" indent="-158750">
              <a:lnSpc>
                <a:spcPct val="100000"/>
              </a:lnSpc>
              <a:spcBef>
                <a:spcPts val="1000"/>
              </a:spcBef>
              <a:defRPr lang="en-US" sz="18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66657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50192" y="1728788"/>
            <a:ext cx="2620597" cy="4324350"/>
          </a:xfrm>
          <a:solidFill>
            <a:schemeClr val="tx2"/>
          </a:solidFill>
        </p:spPr>
        <p:txBody>
          <a:bodyPr lIns="182880" tIns="137160" rIns="182880"/>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16" name="Content Placeholder 2"/>
          <p:cNvSpPr>
            <a:spLocks noGrp="1"/>
          </p:cNvSpPr>
          <p:nvPr>
            <p:ph sz="half" idx="13"/>
          </p:nvPr>
        </p:nvSpPr>
        <p:spPr>
          <a:xfrm>
            <a:off x="3372242" y="1728788"/>
            <a:ext cx="2620597" cy="4324350"/>
          </a:xfrm>
          <a:solidFill>
            <a:schemeClr val="tx2"/>
          </a:solidFill>
        </p:spPr>
        <p:txBody>
          <a:bodyPr lIns="182880" tIns="137160" rIns="182880"/>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6190908" y="1728788"/>
            <a:ext cx="2620597" cy="4324350"/>
          </a:xfrm>
          <a:solidFill>
            <a:schemeClr val="tx2"/>
          </a:solidFill>
        </p:spPr>
        <p:txBody>
          <a:bodyPr lIns="182880" tIns="137160" rIns="182880"/>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9009573" y="1728788"/>
            <a:ext cx="2620597" cy="4324350"/>
          </a:xfrm>
          <a:solidFill>
            <a:schemeClr val="tx2"/>
          </a:solidFill>
        </p:spPr>
        <p:txBody>
          <a:bodyPr lIns="182880" tIns="137160" rIns="182880"/>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21854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1727805"/>
            <a:ext cx="5996902" cy="411480"/>
          </a:xfrm>
          <a:solidFill>
            <a:schemeClr val="bg2"/>
          </a:solidFill>
        </p:spPr>
        <p:txBody>
          <a:bodyPr lIns="109728" rIns="182880" bIns="27432" anchor="ctr"/>
          <a:lstStyle>
            <a:lvl1pPr marL="398463" indent="0">
              <a:spcBef>
                <a:spcPts val="0"/>
              </a:spcBef>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29875" y="2263518"/>
            <a:ext cx="5185753" cy="1525992"/>
          </a:xfrm>
        </p:spPr>
        <p:txBody>
          <a:bodyPr vert="horz" lIns="0" tIns="0" rIns="182880" bIns="0" rtlCol="0">
            <a:noAutofit/>
          </a:bodyPr>
          <a:lstStyle>
            <a:lvl1pPr>
              <a:lnSpc>
                <a:spcPct val="110000"/>
              </a:lnSpc>
              <a:spcBef>
                <a:spcPts val="400"/>
              </a:spcBef>
              <a:defRPr lang="en-US" sz="1800" dirty="0" smtClean="0"/>
            </a:lvl1pPr>
            <a:lvl2pPr>
              <a:defRPr lang="en-US" sz="2150" dirty="0" smtClean="0"/>
            </a:lvl2pPr>
            <a:lvl3pPr>
              <a:defRPr lang="en-US" sz="1400" dirty="0" smtClean="0"/>
            </a:lvl3pPr>
            <a:lvl4pPr>
              <a:defRPr lang="en-US" sz="1400" dirty="0" smtClean="0"/>
            </a:lvl4pPr>
          </a:lstStyle>
          <a:p>
            <a:pPr lvl="0"/>
            <a:r>
              <a:rPr lang="en-US" smtClean="0"/>
              <a:t>Click to edit Master text styles</a:t>
            </a:r>
          </a:p>
        </p:txBody>
      </p:sp>
      <p:sp>
        <p:nvSpPr>
          <p:cNvPr id="5" name="Text Placeholder 4"/>
          <p:cNvSpPr>
            <a:spLocks noGrp="1"/>
          </p:cNvSpPr>
          <p:nvPr>
            <p:ph type="body" sz="quarter" idx="3"/>
          </p:nvPr>
        </p:nvSpPr>
        <p:spPr>
          <a:xfrm>
            <a:off x="6190907" y="1727805"/>
            <a:ext cx="5996902" cy="411480"/>
          </a:xfrm>
          <a:solidFill>
            <a:schemeClr val="bg2"/>
          </a:solidFill>
        </p:spPr>
        <p:txBody>
          <a:bodyPr lIns="109728" rIns="182880" bIns="27432" anchor="ctr"/>
          <a:lstStyle>
            <a:lvl1pPr marL="182563" indent="0">
              <a:spcBef>
                <a:spcPts val="0"/>
              </a:spcBef>
              <a:buNone/>
              <a:tabLst/>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33708" y="2263518"/>
            <a:ext cx="5192439" cy="1525992"/>
          </a:xfrm>
        </p:spPr>
        <p:txBody>
          <a:bodyPr vert="horz" lIns="0" tIns="0" rIns="182880" bIns="0" rtlCol="0">
            <a:noAutofit/>
          </a:bodyPr>
          <a:lstStyle>
            <a:lvl1pPr marL="0" indent="0">
              <a:lnSpc>
                <a:spcPct val="110000"/>
              </a:lnSpc>
              <a:spcBef>
                <a:spcPts val="400"/>
              </a:spcBef>
              <a:defRPr lang="en-US" sz="1800" dirty="0" smtClean="0"/>
            </a:lvl1pPr>
            <a:lvl2pPr>
              <a:defRPr lang="en-US" sz="2150" dirty="0" smtClean="0"/>
            </a:lvl2pPr>
            <a:lvl3pPr>
              <a:defRPr lang="en-US" sz="1400" dirty="0" smtClean="0"/>
            </a:lvl3pPr>
            <a:lvl4pPr>
              <a:defRPr lang="en-US" sz="1400" dirty="0" smtClean="0"/>
            </a:lvl4pPr>
          </a:lstStyle>
          <a:p>
            <a:pPr lvl="0"/>
            <a:r>
              <a:rPr lang="en-US" smtClean="0"/>
              <a:t>Click to edit Master text styles</a:t>
            </a:r>
          </a:p>
        </p:txBody>
      </p:sp>
      <p:sp>
        <p:nvSpPr>
          <p:cNvPr id="7" name="Date Placeholder 6"/>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t>‹#›</a:t>
            </a:fld>
            <a:endParaRPr lang="en-US" dirty="0"/>
          </a:p>
        </p:txBody>
      </p:sp>
      <p:sp>
        <p:nvSpPr>
          <p:cNvPr id="24" name="Text Placeholder 4"/>
          <p:cNvSpPr>
            <a:spLocks noGrp="1"/>
          </p:cNvSpPr>
          <p:nvPr>
            <p:ph type="body" sz="quarter" idx="14"/>
          </p:nvPr>
        </p:nvSpPr>
        <p:spPr>
          <a:xfrm>
            <a:off x="0" y="3991433"/>
            <a:ext cx="5996902" cy="411480"/>
          </a:xfrm>
          <a:solidFill>
            <a:schemeClr val="bg2"/>
          </a:solidFill>
        </p:spPr>
        <p:txBody>
          <a:bodyPr lIns="109728" rIns="182880" bIns="27432" anchor="ctr"/>
          <a:lstStyle>
            <a:lvl1pPr marL="400050" indent="0">
              <a:spcBef>
                <a:spcPts val="0"/>
              </a:spcBef>
              <a:buNone/>
              <a:tabLst/>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5" name="Content Placeholder 5"/>
          <p:cNvSpPr>
            <a:spLocks noGrp="1"/>
          </p:cNvSpPr>
          <p:nvPr>
            <p:ph sz="quarter" idx="15"/>
          </p:nvPr>
        </p:nvSpPr>
        <p:spPr>
          <a:xfrm>
            <a:off x="529877" y="4527146"/>
            <a:ext cx="5185753" cy="1525992"/>
          </a:xfrm>
        </p:spPr>
        <p:txBody>
          <a:bodyPr vert="horz" lIns="0" tIns="0" rIns="182880" bIns="0" rtlCol="0">
            <a:noAutofit/>
          </a:bodyPr>
          <a:lstStyle>
            <a:lvl1pPr marL="0" indent="0">
              <a:lnSpc>
                <a:spcPct val="110000"/>
              </a:lnSpc>
              <a:spcBef>
                <a:spcPts val="400"/>
              </a:spcBef>
              <a:defRPr lang="en-US" sz="1800" dirty="0" smtClean="0"/>
            </a:lvl1pPr>
            <a:lvl2pPr>
              <a:defRPr lang="en-US" sz="2150" dirty="0" smtClean="0"/>
            </a:lvl2pPr>
            <a:lvl3pPr>
              <a:defRPr lang="en-US" sz="1400" dirty="0" smtClean="0"/>
            </a:lvl3pPr>
            <a:lvl4pPr>
              <a:defRPr lang="en-US" sz="1400" dirty="0" smtClean="0"/>
            </a:lvl4pPr>
          </a:lstStyle>
          <a:p>
            <a:pPr lvl="0"/>
            <a:r>
              <a:rPr lang="en-US" smtClean="0"/>
              <a:t>Click to edit Master text styles</a:t>
            </a:r>
          </a:p>
        </p:txBody>
      </p:sp>
      <p:sp>
        <p:nvSpPr>
          <p:cNvPr id="26" name="Text Placeholder 4"/>
          <p:cNvSpPr>
            <a:spLocks noGrp="1"/>
          </p:cNvSpPr>
          <p:nvPr>
            <p:ph type="body" sz="quarter" idx="16"/>
          </p:nvPr>
        </p:nvSpPr>
        <p:spPr>
          <a:xfrm>
            <a:off x="6190907" y="3991433"/>
            <a:ext cx="5996902" cy="411480"/>
          </a:xfrm>
          <a:solidFill>
            <a:schemeClr val="bg2"/>
          </a:solidFill>
        </p:spPr>
        <p:txBody>
          <a:bodyPr lIns="109728" rIns="182880" bIns="27432" anchor="ctr"/>
          <a:lstStyle>
            <a:lvl1pPr marL="180975" indent="0">
              <a:spcBef>
                <a:spcPts val="0"/>
              </a:spcBef>
              <a:buNone/>
              <a:tabLst/>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7" name="Content Placeholder 5"/>
          <p:cNvSpPr>
            <a:spLocks noGrp="1"/>
          </p:cNvSpPr>
          <p:nvPr>
            <p:ph sz="quarter" idx="17"/>
          </p:nvPr>
        </p:nvSpPr>
        <p:spPr>
          <a:xfrm>
            <a:off x="6433708" y="4527146"/>
            <a:ext cx="5192439" cy="1525992"/>
          </a:xfrm>
        </p:spPr>
        <p:txBody>
          <a:bodyPr vert="horz" lIns="0" tIns="0" rIns="182880" bIns="0" rtlCol="0">
            <a:noAutofit/>
          </a:bodyPr>
          <a:lstStyle>
            <a:lvl1pPr marL="0" indent="0">
              <a:lnSpc>
                <a:spcPct val="110000"/>
              </a:lnSpc>
              <a:spcBef>
                <a:spcPts val="400"/>
              </a:spcBef>
              <a:defRPr lang="en-US" sz="1800" dirty="0" smtClean="0"/>
            </a:lvl1pPr>
            <a:lvl2pPr>
              <a:defRPr lang="en-US" sz="2150" dirty="0" smtClean="0"/>
            </a:lvl2pPr>
            <a:lvl3pPr>
              <a:defRPr lang="en-US" sz="1400" dirty="0" smtClean="0"/>
            </a:lvl3pPr>
            <a:lvl4pPr>
              <a:defRPr lang="en-US" sz="1400" dirty="0" smtClean="0"/>
            </a:lvl4pPr>
          </a:lstStyle>
          <a:p>
            <a:pPr lvl="0"/>
            <a:r>
              <a:rPr lang="en-US" smtClean="0"/>
              <a:t>Click to edit Master text styles</a:t>
            </a:r>
          </a:p>
        </p:txBody>
      </p:sp>
    </p:spTree>
    <p:extLst>
      <p:ext uri="{BB962C8B-B14F-4D97-AF65-F5344CB8AC3E}">
        <p14:creationId xmlns:p14="http://schemas.microsoft.com/office/powerpoint/2010/main" val="2018843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Chart Placeholder 6"/>
          <p:cNvSpPr>
            <a:spLocks noGrp="1"/>
          </p:cNvSpPr>
          <p:nvPr>
            <p:ph type="chart" sz="quarter" idx="13"/>
          </p:nvPr>
        </p:nvSpPr>
        <p:spPr>
          <a:xfrm>
            <a:off x="550191" y="1911350"/>
            <a:ext cx="10113048" cy="3803650"/>
          </a:xfrm>
        </p:spPr>
        <p:txBody>
          <a:bodyPr anchor="ctr"/>
          <a:lstStyle>
            <a:lvl1pPr algn="ctr">
              <a:defRPr/>
            </a:lvl1pPr>
          </a:lstStyle>
          <a:p>
            <a:r>
              <a:rPr lang="en-US" dirty="0" smtClean="0"/>
              <a:t>Click icon to add chart</a:t>
            </a:r>
            <a:endParaRPr lang="en-US" dirty="0"/>
          </a:p>
        </p:txBody>
      </p:sp>
    </p:spTree>
    <p:extLst>
      <p:ext uri="{BB962C8B-B14F-4D97-AF65-F5344CB8AC3E}">
        <p14:creationId xmlns:p14="http://schemas.microsoft.com/office/powerpoint/2010/main" val="1265137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Table Placeholder 6"/>
          <p:cNvSpPr>
            <a:spLocks noGrp="1"/>
          </p:cNvSpPr>
          <p:nvPr>
            <p:ph type="tbl" sz="quarter" idx="13"/>
          </p:nvPr>
        </p:nvSpPr>
        <p:spPr>
          <a:xfrm>
            <a:off x="550191" y="1728788"/>
            <a:ext cx="10113048" cy="4324350"/>
          </a:xfrm>
        </p:spPr>
        <p:txBody>
          <a:bodyPr anchor="ctr"/>
          <a:lstStyle>
            <a:lvl1pPr algn="ctr">
              <a:defRPr/>
            </a:lvl1pPr>
          </a:lstStyle>
          <a:p>
            <a:r>
              <a:rPr lang="en-US" dirty="0" smtClean="0"/>
              <a:t>Click icon to add table</a:t>
            </a:r>
            <a:endParaRPr lang="en-US" dirty="0"/>
          </a:p>
        </p:txBody>
      </p:sp>
    </p:spTree>
    <p:extLst>
      <p:ext uri="{BB962C8B-B14F-4D97-AF65-F5344CB8AC3E}">
        <p14:creationId xmlns:p14="http://schemas.microsoft.com/office/powerpoint/2010/main" val="4110358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lum bright="70000" contrast="-70000"/>
            <a:extLst>
              <a:ext uri="{28A0092B-C50C-407E-A947-70E740481C1C}">
                <a14:useLocalDpi xmlns:a14="http://schemas.microsoft.com/office/drawing/2010/main"/>
              </a:ext>
            </a:extLst>
          </a:blip>
          <a:srcRect l="13737"/>
          <a:stretch/>
        </p:blipFill>
        <p:spPr>
          <a:xfrm>
            <a:off x="0" y="1"/>
            <a:ext cx="12188825" cy="6858000"/>
          </a:xfrm>
          <a:prstGeom prst="rect">
            <a:avLst/>
          </a:prstGeom>
        </p:spPr>
      </p:pic>
      <p:pic>
        <p:nvPicPr>
          <p:cNvPr id="9" name="Picture 8"/>
          <p:cNvPicPr>
            <a:picLocks noChangeAspect="1"/>
          </p:cNvPicPr>
          <p:nvPr userDrawn="1"/>
        </p:nvPicPr>
        <p:blipFill rotWithShape="1">
          <a:blip r:embed="rId3" cstate="screen">
            <a:biLevel thresh="75000"/>
            <a:extLst>
              <a:ext uri="{28A0092B-C50C-407E-A947-70E740481C1C}">
                <a14:useLocalDpi xmlns:a14="http://schemas.microsoft.com/office/drawing/2010/main"/>
              </a:ext>
            </a:extLst>
          </a:blip>
          <a:srcRect l="54743"/>
          <a:stretch/>
        </p:blipFill>
        <p:spPr>
          <a:xfrm>
            <a:off x="9768113" y="293122"/>
            <a:ext cx="1984161" cy="2054914"/>
          </a:xfrm>
          <a:prstGeom prst="rect">
            <a:avLst/>
          </a:prstGeom>
        </p:spPr>
      </p:pic>
      <p:sp>
        <p:nvSpPr>
          <p:cNvPr id="2" name="Title 1"/>
          <p:cNvSpPr>
            <a:spLocks noGrp="1"/>
          </p:cNvSpPr>
          <p:nvPr>
            <p:ph type="ctrTitle" hasCustomPrompt="1"/>
          </p:nvPr>
        </p:nvSpPr>
        <p:spPr>
          <a:xfrm>
            <a:off x="487553" y="3482975"/>
            <a:ext cx="10175685" cy="1470025"/>
          </a:xfrm>
        </p:spPr>
        <p:txBody>
          <a:bodyPr/>
          <a:lstStyle>
            <a:lvl1pPr>
              <a:lnSpc>
                <a:spcPct val="90000"/>
              </a:lnSpc>
              <a:defRPr sz="4800"/>
            </a:lvl1pPr>
          </a:lstStyle>
          <a:p>
            <a:r>
              <a:rPr lang="en-US" dirty="0" smtClean="0"/>
              <a:t>Composite Pressure </a:t>
            </a:r>
            <a:r>
              <a:rPr lang="en-US" dirty="0" err="1" smtClean="0"/>
              <a:t>Armour</a:t>
            </a:r>
            <a:endParaRPr lang="en-US" dirty="0"/>
          </a:p>
        </p:txBody>
      </p:sp>
      <p:sp>
        <p:nvSpPr>
          <p:cNvPr id="3" name="Subtitle 2"/>
          <p:cNvSpPr>
            <a:spLocks noGrp="1"/>
          </p:cNvSpPr>
          <p:nvPr>
            <p:ph type="subTitle" idx="1"/>
          </p:nvPr>
        </p:nvSpPr>
        <p:spPr>
          <a:xfrm>
            <a:off x="511930" y="5001768"/>
            <a:ext cx="10151308" cy="378758"/>
          </a:xfrm>
        </p:spPr>
        <p:txBody>
          <a:bodyPr>
            <a:spAutoFit/>
          </a:bodyPr>
          <a:lstStyle>
            <a:lvl1pPr marL="0" indent="0" algn="l">
              <a:lnSpc>
                <a:spcPct val="110000"/>
              </a:lnSpc>
              <a:spcBef>
                <a:spcPts val="0"/>
              </a:spcBef>
              <a:buNone/>
              <a:defRPr sz="2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6" name="TextBox 5"/>
          <p:cNvSpPr txBox="1"/>
          <p:nvPr userDrawn="1"/>
        </p:nvSpPr>
        <p:spPr>
          <a:xfrm>
            <a:off x="529876" y="6175107"/>
            <a:ext cx="2759011" cy="338554"/>
          </a:xfrm>
          <a:prstGeom prst="rect">
            <a:avLst/>
          </a:prstGeom>
          <a:noFill/>
        </p:spPr>
        <p:txBody>
          <a:bodyPr wrap="none" lIns="0" tIns="0" rIns="0" bIns="0" rtlCol="0" anchor="b" anchorCtr="0">
            <a:noAutofit/>
          </a:bodyPr>
          <a:lstStyle/>
          <a:p>
            <a:r>
              <a:rPr lang="en-US" sz="1600" b="1" dirty="0" smtClean="0">
                <a:solidFill>
                  <a:schemeClr val="tx2"/>
                </a:solidFill>
              </a:rPr>
              <a:t>Imagination at work</a:t>
            </a:r>
            <a:endParaRPr lang="en-US" sz="1600" b="1" dirty="0">
              <a:solidFill>
                <a:schemeClr val="tx2"/>
              </a:solidFill>
            </a:endParaRPr>
          </a:p>
        </p:txBody>
      </p:sp>
      <p:sp>
        <p:nvSpPr>
          <p:cNvPr id="8" name="Text Placeholder 6"/>
          <p:cNvSpPr>
            <a:spLocks noGrp="1"/>
          </p:cNvSpPr>
          <p:nvPr>
            <p:ph type="body" sz="quarter" idx="10"/>
          </p:nvPr>
        </p:nvSpPr>
        <p:spPr>
          <a:xfrm>
            <a:off x="511930" y="5415285"/>
            <a:ext cx="10151308" cy="307777"/>
          </a:xfrm>
        </p:spPr>
        <p:txBody>
          <a:bodyPr wrap="square">
            <a:spAutoFit/>
          </a:bodyPr>
          <a:lstStyle>
            <a:lvl1pPr>
              <a:defRPr sz="2000"/>
            </a:lvl1pPr>
          </a:lstStyle>
          <a:p>
            <a:pPr lvl="0"/>
            <a:endParaRPr lang="en-US" dirty="0" smtClean="0"/>
          </a:p>
        </p:txBody>
      </p:sp>
    </p:spTree>
    <p:extLst>
      <p:ext uri="{BB962C8B-B14F-4D97-AF65-F5344CB8AC3E}">
        <p14:creationId xmlns:p14="http://schemas.microsoft.com/office/powerpoint/2010/main" val="315123961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4" name="Slide Number Placeholder 3"/>
          <p:cNvSpPr>
            <a:spLocks noGrp="1"/>
          </p:cNvSpPr>
          <p:nvPr>
            <p:ph type="sldNum" sz="quarter" idx="12"/>
          </p:nvPr>
        </p:nvSpPr>
        <p:spPr/>
        <p:txBody>
          <a:bodyPr/>
          <a:lstStyle/>
          <a:p>
            <a:fld id="{0D558541-60C9-42A2-8392-FF12533A6B7A}"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20783" y="1655444"/>
            <a:ext cx="4917852" cy="4397693"/>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smtClean="0"/>
              <a:t>Click to edit Master text styles</a:t>
            </a:r>
          </a:p>
          <a:p>
            <a:pPr lvl="1">
              <a:spcBef>
                <a:spcPts val="1000"/>
              </a:spcBef>
            </a:pPr>
            <a:r>
              <a:rPr lang="en-US" smtClean="0"/>
              <a:t>Second level</a:t>
            </a:r>
          </a:p>
          <a:p>
            <a:pPr lvl="2">
              <a:spcBef>
                <a:spcPts val="1000"/>
              </a:spcBef>
            </a:pPr>
            <a:r>
              <a:rPr lang="en-US" smtClean="0"/>
              <a:t>Third level</a:t>
            </a:r>
          </a:p>
          <a:p>
            <a:pPr lvl="3">
              <a:spcBef>
                <a:spcPts val="1000"/>
              </a:spcBef>
            </a:pPr>
            <a:r>
              <a:rPr lang="en-US" smtClean="0"/>
              <a:t>Fourth level</a:t>
            </a:r>
          </a:p>
        </p:txBody>
      </p:sp>
      <p:sp>
        <p:nvSpPr>
          <p:cNvPr id="5" name="Date Placeholder 4"/>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11" name="Picture Placeholder 10"/>
          <p:cNvSpPr>
            <a:spLocks noGrp="1"/>
          </p:cNvSpPr>
          <p:nvPr>
            <p:ph type="pic" sz="quarter" idx="13" hasCustomPrompt="1"/>
          </p:nvPr>
        </p:nvSpPr>
        <p:spPr>
          <a:xfrm>
            <a:off x="2" y="1728788"/>
            <a:ext cx="6018232" cy="4324350"/>
          </a:xfrm>
          <a:solidFill>
            <a:schemeClr val="bg1">
              <a:lumMod val="95000"/>
            </a:schemeClr>
          </a:solidFill>
        </p:spPr>
        <p:txBody>
          <a:bodyPr anchor="ctr"/>
          <a:lstStyle>
            <a:lvl1pPr algn="ctr">
              <a:defRPr/>
            </a:lvl1pPr>
          </a:lstStyle>
          <a:p>
            <a:r>
              <a:rPr lang="en-US" dirty="0" smtClean="0"/>
              <a:t>Click to add image</a:t>
            </a:r>
            <a:endParaRPr lang="en-US" dirty="0"/>
          </a:p>
        </p:txBody>
      </p:sp>
    </p:spTree>
    <p:extLst>
      <p:ext uri="{BB962C8B-B14F-4D97-AF65-F5344CB8AC3E}">
        <p14:creationId xmlns:p14="http://schemas.microsoft.com/office/powerpoint/2010/main" val="4497404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728788"/>
            <a:ext cx="12188825" cy="432435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a:xfrm>
            <a:off x="505327" y="548640"/>
            <a:ext cx="11133308" cy="1021002"/>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9" name="Text Placeholder 8"/>
          <p:cNvSpPr>
            <a:spLocks noGrp="1"/>
          </p:cNvSpPr>
          <p:nvPr>
            <p:ph type="body" sz="quarter" idx="14" hasCustomPrompt="1"/>
          </p:nvPr>
        </p:nvSpPr>
        <p:spPr bwMode="gray">
          <a:xfrm>
            <a:off x="505327" y="1794739"/>
            <a:ext cx="11088445" cy="1395412"/>
          </a:xfrm>
        </p:spPr>
        <p:txBody>
          <a:bodyPr/>
          <a:lstStyle>
            <a:lvl1pPr>
              <a:defRPr sz="3200" baseline="0"/>
            </a:lvl1pPr>
          </a:lstStyle>
          <a:p>
            <a:pPr lvl="0"/>
            <a:r>
              <a:rPr lang="en-US" dirty="0" smtClean="0"/>
              <a:t>Click to add text over image. White or gray only. 32pt flexible positioning. Delete if not needed.</a:t>
            </a:r>
          </a:p>
        </p:txBody>
      </p:sp>
    </p:spTree>
    <p:extLst>
      <p:ext uri="{BB962C8B-B14F-4D97-AF65-F5344CB8AC3E}">
        <p14:creationId xmlns:p14="http://schemas.microsoft.com/office/powerpoint/2010/main" val="2972738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728788"/>
            <a:ext cx="12188825" cy="5129212"/>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a:xfrm>
            <a:off x="2673543" y="6352302"/>
            <a:ext cx="2755642" cy="135890"/>
          </a:xfrm>
          <a:prstGeom prst="rect">
            <a:avLst/>
          </a:prstGeom>
        </p:spPr>
        <p:txBody>
          <a:bodyPr/>
          <a:lstStyle>
            <a:lvl1pPr>
              <a:defRPr>
                <a:solidFill>
                  <a:schemeClr val="bg1"/>
                </a:solidFill>
              </a:defRPr>
            </a:lvl1pPr>
          </a:lstStyle>
          <a:p>
            <a:r>
              <a:rPr lang="en-US" dirty="0" smtClean="0"/>
              <a:t>Title or Job Number | XX Month 201X</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pPr/>
              <a:t>‹#›</a:t>
            </a:fld>
            <a:endParaRPr lang="en-US" dirty="0"/>
          </a:p>
        </p:txBody>
      </p:sp>
      <p:sp>
        <p:nvSpPr>
          <p:cNvPr id="9" name="Text Placeholder 8"/>
          <p:cNvSpPr>
            <a:spLocks noGrp="1"/>
          </p:cNvSpPr>
          <p:nvPr>
            <p:ph type="body" sz="quarter" idx="14" hasCustomPrompt="1"/>
          </p:nvPr>
        </p:nvSpPr>
        <p:spPr bwMode="gray">
          <a:xfrm>
            <a:off x="511931" y="1792224"/>
            <a:ext cx="11088445" cy="1395412"/>
          </a:xfrm>
        </p:spPr>
        <p:txBody>
          <a:bodyPr/>
          <a:lstStyle>
            <a:lvl1pPr>
              <a:defRPr sz="3200" baseline="0"/>
            </a:lvl1pPr>
          </a:lstStyle>
          <a:p>
            <a:pPr lvl="0"/>
            <a:r>
              <a:rPr lang="en-US" dirty="0" smtClean="0"/>
              <a:t>Click to add text over image. White or gray only. 32pt flexible positioning. Delete if not needed.</a:t>
            </a:r>
          </a:p>
        </p:txBody>
      </p:sp>
      <p:sp>
        <p:nvSpPr>
          <p:cNvPr id="8" name="TextBox 7"/>
          <p:cNvSpPr txBox="1"/>
          <p:nvPr userDrawn="1"/>
        </p:nvSpPr>
        <p:spPr>
          <a:xfrm>
            <a:off x="7196138" y="6211194"/>
            <a:ext cx="3776996" cy="276999"/>
          </a:xfrm>
          <a:prstGeom prst="rect">
            <a:avLst/>
          </a:prstGeom>
          <a:noFill/>
        </p:spPr>
        <p:txBody>
          <a:bodyPr wrap="square" lIns="0" tIns="0" rIns="0" bIns="0" rtlCol="0" anchor="b">
            <a:noAutofit/>
          </a:bodyPr>
          <a:lstStyle/>
          <a:p>
            <a:r>
              <a:rPr lang="en-US" sz="900" dirty="0" smtClean="0">
                <a:solidFill>
                  <a:schemeClr val="bg1"/>
                </a:solidFill>
              </a:rPr>
              <a:t>See tutorial regarding confidentiality disclosures. Delete if not needed.</a:t>
            </a:r>
            <a:endParaRPr lang="en-US" sz="900" dirty="0">
              <a:solidFill>
                <a:schemeClr val="bg1"/>
              </a:solidFill>
            </a:endParaRPr>
          </a:p>
        </p:txBody>
      </p:sp>
    </p:spTree>
    <p:extLst>
      <p:ext uri="{BB962C8B-B14F-4D97-AF65-F5344CB8AC3E}">
        <p14:creationId xmlns:p14="http://schemas.microsoft.com/office/powerpoint/2010/main" val="1099640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12188825" cy="6858000"/>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32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673543" y="6352302"/>
            <a:ext cx="2755642" cy="135890"/>
          </a:xfrm>
          <a:prstGeom prst="rect">
            <a:avLst/>
          </a:prstGeom>
        </p:spPr>
        <p:txBody>
          <a:bodyPr/>
          <a:lstStyle>
            <a:lvl1pPr>
              <a:defRPr>
                <a:solidFill>
                  <a:schemeClr val="bg1"/>
                </a:solidFill>
              </a:defRPr>
            </a:lvl1pPr>
          </a:lstStyle>
          <a:p>
            <a:r>
              <a:rPr lang="en-US" dirty="0" smtClean="0"/>
              <a:t>Title or Job Number | XX Month 201X</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pPr/>
              <a:t>‹#›</a:t>
            </a:fld>
            <a:endParaRPr lang="en-US" dirty="0"/>
          </a:p>
        </p:txBody>
      </p:sp>
      <p:sp>
        <p:nvSpPr>
          <p:cNvPr id="6" name="TextBox 5"/>
          <p:cNvSpPr txBox="1"/>
          <p:nvPr userDrawn="1"/>
        </p:nvSpPr>
        <p:spPr>
          <a:xfrm>
            <a:off x="7196138" y="6211194"/>
            <a:ext cx="3776996" cy="276999"/>
          </a:xfrm>
          <a:prstGeom prst="rect">
            <a:avLst/>
          </a:prstGeom>
          <a:noFill/>
        </p:spPr>
        <p:txBody>
          <a:bodyPr wrap="square" lIns="0" tIns="0" rIns="0" bIns="0" rtlCol="0" anchor="b">
            <a:noAutofit/>
          </a:bodyPr>
          <a:lstStyle/>
          <a:p>
            <a:r>
              <a:rPr lang="en-US" sz="900" dirty="0" smtClean="0">
                <a:solidFill>
                  <a:schemeClr val="bg1"/>
                </a:solidFill>
              </a:rPr>
              <a:t>See tutorial regarding confidentiality disclosures. Delete if not needed.</a:t>
            </a:r>
            <a:endParaRPr lang="en-US" sz="900" dirty="0">
              <a:solidFill>
                <a:schemeClr val="bg1"/>
              </a:solidFill>
            </a:endParaRPr>
          </a:p>
        </p:txBody>
      </p:sp>
    </p:spTree>
    <p:extLst>
      <p:ext uri="{BB962C8B-B14F-4D97-AF65-F5344CB8AC3E}">
        <p14:creationId xmlns:p14="http://schemas.microsoft.com/office/powerpoint/2010/main" val="4257960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12188825" cy="6053138"/>
          </a:xfrm>
          <a:solidFill>
            <a:schemeClr val="bg1">
              <a:lumMod val="95000"/>
            </a:schemeClr>
          </a:solidFill>
        </p:spPr>
        <p:txBody>
          <a:bodyPr anchor="ctr"/>
          <a:lstStyle>
            <a:lvl1pPr algn="ctr">
              <a:defRPr/>
            </a:lvl1pPr>
          </a:lstStyle>
          <a:p>
            <a:r>
              <a:rPr lang="en-US" dirty="0" smtClean="0"/>
              <a:t>Click to add image</a:t>
            </a:r>
            <a:endParaRPr lang="en-US" dirty="0"/>
          </a:p>
        </p:txBody>
      </p:sp>
      <p:sp>
        <p:nvSpPr>
          <p:cNvPr id="2" name="Title 1"/>
          <p:cNvSpPr>
            <a:spLocks noGrp="1"/>
          </p:cNvSpPr>
          <p:nvPr>
            <p:ph type="title" hasCustomPrompt="1"/>
          </p:nvPr>
        </p:nvSpPr>
        <p:spPr bwMode="gray"/>
        <p:txBody>
          <a:bodyPr/>
          <a:lstStyle>
            <a:lvl1pPr>
              <a:defRPr sz="3200" spc="0" baseline="0"/>
            </a:lvl1pPr>
          </a:lstStyle>
          <a:p>
            <a:pPr lvl="0"/>
            <a:r>
              <a:rPr lang="en-US" dirty="0" smtClean="0"/>
              <a:t>Click to add text over image. White or gray only. 32pt flexible positioning. Delete if not needed.</a:t>
            </a:r>
          </a:p>
        </p:txBody>
      </p:sp>
      <p:sp>
        <p:nvSpPr>
          <p:cNvPr id="5" name="Date Placeholder 4"/>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2247836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86707" y="790743"/>
            <a:ext cx="5531526" cy="4513261"/>
          </a:xfrm>
        </p:spPr>
        <p:txBody>
          <a:bodyPr/>
          <a:lstStyle>
            <a:lvl1pPr>
              <a:lnSpc>
                <a:spcPct val="90000"/>
              </a:lnSpc>
              <a:defRPr sz="4400"/>
            </a:lvl1pPr>
          </a:lstStyle>
          <a:p>
            <a:r>
              <a:rPr lang="en-US" dirty="0" smtClean="0"/>
              <a:t>Extra emphasis headline five lines maximum </a:t>
            </a:r>
            <a:endParaRPr lang="en-US" dirty="0"/>
          </a:p>
        </p:txBody>
      </p:sp>
      <p:sp>
        <p:nvSpPr>
          <p:cNvPr id="3" name="Subtitle 2"/>
          <p:cNvSpPr>
            <a:spLocks noGrp="1"/>
          </p:cNvSpPr>
          <p:nvPr>
            <p:ph type="subTitle" idx="1" hasCustomPrompt="1"/>
          </p:nvPr>
        </p:nvSpPr>
        <p:spPr bwMode="gray">
          <a:xfrm>
            <a:off x="6605666" y="795824"/>
            <a:ext cx="4724863" cy="4528437"/>
          </a:xfrm>
        </p:spPr>
        <p:txBody>
          <a:bodyPr/>
          <a:lstStyle>
            <a:lvl1pPr marL="0" indent="0" algn="l">
              <a:lnSpc>
                <a:spcPct val="100000"/>
              </a:lnSpc>
              <a:buNone/>
              <a:defRPr sz="20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APdditional</a:t>
            </a:r>
            <a:r>
              <a:rPr lang="en-US" dirty="0" smtClean="0"/>
              <a:t> statement goes here</a:t>
            </a:r>
            <a:endParaRPr lang="en-US" dirty="0"/>
          </a:p>
        </p:txBody>
      </p:sp>
      <p:sp>
        <p:nvSpPr>
          <p:cNvPr id="4" name="Date Placeholder 3"/>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36010756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4011" y="1613535"/>
            <a:ext cx="10189228" cy="2624288"/>
          </a:xfrm>
        </p:spPr>
        <p:txBody>
          <a:bodyPr anchor="t"/>
          <a:lstStyle>
            <a:lvl1pPr algn="l">
              <a:defRPr sz="5400" b="0" cap="none" spc="0" baseline="0">
                <a:solidFill>
                  <a:schemeClr val="tx2"/>
                </a:solidFill>
              </a:defRPr>
            </a:lvl1pPr>
          </a:lstStyle>
          <a:p>
            <a:r>
              <a:rPr lang="en-US" dirty="0" smtClean="0"/>
              <a:t>Click to add divider title</a:t>
            </a:r>
            <a:br>
              <a:rPr lang="en-US" dirty="0" smtClean="0"/>
            </a:br>
            <a:r>
              <a:rPr lang="en-US" dirty="0" smtClean="0"/>
              <a:t>two lines maximum</a:t>
            </a:r>
            <a:endParaRPr lang="en-US"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7451" y="6196033"/>
            <a:ext cx="500614" cy="50292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90415" cy="6857107"/>
          </a:xfrm>
          <a:prstGeom prst="rect">
            <a:avLst/>
          </a:prstGeom>
        </p:spPr>
      </p:pic>
      <p:sp>
        <p:nvSpPr>
          <p:cNvPr id="2" name="Title 1"/>
          <p:cNvSpPr>
            <a:spLocks noGrp="1"/>
          </p:cNvSpPr>
          <p:nvPr>
            <p:ph type="title" hasCustomPrompt="1"/>
          </p:nvPr>
        </p:nvSpPr>
        <p:spPr>
          <a:xfrm>
            <a:off x="475365" y="1618488"/>
            <a:ext cx="10187874" cy="2624288"/>
          </a:xfrm>
        </p:spPr>
        <p:txBody>
          <a:bodyPr anchor="t"/>
          <a:lstStyle>
            <a:lvl1pPr algn="l">
              <a:defRPr sz="54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3" name="Picture 2" descr="GE_Monogram_White.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664" y="6211680"/>
            <a:ext cx="465461" cy="466343"/>
          </a:xfrm>
          <a:prstGeom prst="rect">
            <a:avLst/>
          </a:prstGeom>
        </p:spPr>
      </p:pic>
    </p:spTree>
    <p:extLst>
      <p:ext uri="{BB962C8B-B14F-4D97-AF65-F5344CB8AC3E}">
        <p14:creationId xmlns:p14="http://schemas.microsoft.com/office/powerpoint/2010/main" val="18775436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553" y="3482975"/>
            <a:ext cx="10175685" cy="1470025"/>
          </a:xfrm>
        </p:spPr>
        <p:txBody>
          <a:bodyPr/>
          <a:lstStyle>
            <a:lvl1pPr>
              <a:lnSpc>
                <a:spcPct val="90000"/>
              </a:lnSpc>
              <a:defRPr sz="48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511930" y="5001768"/>
            <a:ext cx="10151308" cy="406265"/>
          </a:xfrm>
        </p:spPr>
        <p:txBody>
          <a:bodyPr>
            <a:spAutoFit/>
          </a:bodyPr>
          <a:lstStyle>
            <a:lvl1pPr marL="0" indent="0" algn="l">
              <a:lnSpc>
                <a:spcPct val="110000"/>
              </a:lnSpc>
              <a:spcBef>
                <a:spcPts val="0"/>
              </a:spcBef>
              <a:buNone/>
              <a:defRPr sz="2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subtitle</a:t>
            </a:r>
          </a:p>
        </p:txBody>
      </p:sp>
      <p:sp>
        <p:nvSpPr>
          <p:cNvPr id="6" name="TextBox 5"/>
          <p:cNvSpPr txBox="1"/>
          <p:nvPr userDrawn="1"/>
        </p:nvSpPr>
        <p:spPr>
          <a:xfrm>
            <a:off x="529876" y="6175107"/>
            <a:ext cx="2759011" cy="338554"/>
          </a:xfrm>
          <a:prstGeom prst="rect">
            <a:avLst/>
          </a:prstGeom>
          <a:noFill/>
        </p:spPr>
        <p:txBody>
          <a:bodyPr wrap="none" lIns="0" tIns="0" rIns="0" bIns="0" rtlCol="0" anchor="b" anchorCtr="0">
            <a:noAutofit/>
          </a:bodyPr>
          <a:lstStyle/>
          <a:p>
            <a:r>
              <a:rPr lang="en-US" sz="1600" b="1" dirty="0" smtClean="0">
                <a:solidFill>
                  <a:schemeClr val="tx2"/>
                </a:solidFill>
              </a:rPr>
              <a:t>Imagination at work</a:t>
            </a:r>
            <a:endParaRPr lang="en-US" sz="1600" b="1" dirty="0">
              <a:solidFill>
                <a:schemeClr val="tx2"/>
              </a:solidFill>
            </a:endParaRPr>
          </a:p>
        </p:txBody>
      </p:sp>
      <p:sp>
        <p:nvSpPr>
          <p:cNvPr id="8" name="Text Placeholder 6"/>
          <p:cNvSpPr>
            <a:spLocks noGrp="1"/>
          </p:cNvSpPr>
          <p:nvPr>
            <p:ph type="body" sz="quarter" idx="10"/>
          </p:nvPr>
        </p:nvSpPr>
        <p:spPr>
          <a:xfrm>
            <a:off x="511930" y="5415285"/>
            <a:ext cx="10151308" cy="307777"/>
          </a:xfrm>
        </p:spPr>
        <p:txBody>
          <a:bodyPr wrap="square">
            <a:spAutoFit/>
          </a:bodyPr>
          <a:lstStyle>
            <a:lvl1pPr>
              <a:defRPr sz="2000"/>
            </a:lvl1pPr>
          </a:lstStyle>
          <a:p>
            <a:pPr lvl="0"/>
            <a:r>
              <a:rPr lang="en-US" smtClean="0"/>
              <a:t>Click to edit Master text styles</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12310" t="40900" r="7749"/>
          <a:stretch/>
        </p:blipFill>
        <p:spPr>
          <a:xfrm>
            <a:off x="0" y="-99583"/>
            <a:ext cx="12188825" cy="2759104"/>
          </a:xfrm>
          <a:prstGeom prst="rect">
            <a:avLst/>
          </a:prstGeom>
        </p:spPr>
      </p:pic>
    </p:spTree>
    <p:extLst>
      <p:ext uri="{BB962C8B-B14F-4D97-AF65-F5344CB8AC3E}">
        <p14:creationId xmlns:p14="http://schemas.microsoft.com/office/powerpoint/2010/main" val="21327124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90415" cy="6857107"/>
          </a:xfrm>
          <a:prstGeom prst="rect">
            <a:avLst/>
          </a:prstGeom>
        </p:spPr>
      </p:pic>
      <p:sp>
        <p:nvSpPr>
          <p:cNvPr id="2" name="Title 1"/>
          <p:cNvSpPr>
            <a:spLocks noGrp="1"/>
          </p:cNvSpPr>
          <p:nvPr>
            <p:ph type="title" hasCustomPrompt="1"/>
          </p:nvPr>
        </p:nvSpPr>
        <p:spPr>
          <a:xfrm>
            <a:off x="475365" y="1618488"/>
            <a:ext cx="10187874" cy="2624288"/>
          </a:xfrm>
        </p:spPr>
        <p:txBody>
          <a:bodyPr anchor="t"/>
          <a:lstStyle>
            <a:lvl1pPr algn="l">
              <a:defRPr sz="54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descr="GE_Monogram_White.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664" y="6211680"/>
            <a:ext cx="465461" cy="466343"/>
          </a:xfrm>
          <a:prstGeom prst="rect">
            <a:avLst/>
          </a:prstGeom>
        </p:spPr>
      </p:pic>
    </p:spTree>
    <p:extLst>
      <p:ext uri="{BB962C8B-B14F-4D97-AF65-F5344CB8AC3E}">
        <p14:creationId xmlns:p14="http://schemas.microsoft.com/office/powerpoint/2010/main" val="344564793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90415" cy="6857107"/>
          </a:xfrm>
          <a:prstGeom prst="rect">
            <a:avLst/>
          </a:prstGeom>
        </p:spPr>
      </p:pic>
      <p:sp>
        <p:nvSpPr>
          <p:cNvPr id="2" name="Title 1"/>
          <p:cNvSpPr>
            <a:spLocks noGrp="1"/>
          </p:cNvSpPr>
          <p:nvPr>
            <p:ph type="title" hasCustomPrompt="1"/>
          </p:nvPr>
        </p:nvSpPr>
        <p:spPr>
          <a:xfrm>
            <a:off x="475365" y="1618488"/>
            <a:ext cx="10187874" cy="2624288"/>
          </a:xfrm>
        </p:spPr>
        <p:txBody>
          <a:bodyPr anchor="t"/>
          <a:lstStyle>
            <a:lvl1pPr algn="l">
              <a:defRPr sz="54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descr="GE_Monogram_White.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664" y="6211680"/>
            <a:ext cx="465461" cy="466343"/>
          </a:xfrm>
          <a:prstGeom prst="rect">
            <a:avLst/>
          </a:prstGeom>
        </p:spPr>
      </p:pic>
    </p:spTree>
    <p:extLst>
      <p:ext uri="{BB962C8B-B14F-4D97-AF65-F5344CB8AC3E}">
        <p14:creationId xmlns:p14="http://schemas.microsoft.com/office/powerpoint/2010/main" val="203665669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3676" y="353318"/>
            <a:ext cx="12190415" cy="6857107"/>
          </a:xfrm>
          <a:prstGeom prst="rect">
            <a:avLst/>
          </a:prstGeom>
        </p:spPr>
      </p:pic>
      <p:sp>
        <p:nvSpPr>
          <p:cNvPr id="2" name="Title 1"/>
          <p:cNvSpPr>
            <a:spLocks noGrp="1"/>
          </p:cNvSpPr>
          <p:nvPr>
            <p:ph type="title" hasCustomPrompt="1"/>
          </p:nvPr>
        </p:nvSpPr>
        <p:spPr>
          <a:xfrm>
            <a:off x="475365" y="1618488"/>
            <a:ext cx="10187874" cy="2624288"/>
          </a:xfrm>
        </p:spPr>
        <p:txBody>
          <a:bodyPr anchor="t"/>
          <a:lstStyle>
            <a:lvl1pPr algn="l">
              <a:defRPr sz="54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descr="GE_Monogram_White.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664" y="6211680"/>
            <a:ext cx="465461" cy="466343"/>
          </a:xfrm>
          <a:prstGeom prst="rect">
            <a:avLst/>
          </a:prstGeom>
        </p:spPr>
      </p:pic>
    </p:spTree>
    <p:extLst>
      <p:ext uri="{BB962C8B-B14F-4D97-AF65-F5344CB8AC3E}">
        <p14:creationId xmlns:p14="http://schemas.microsoft.com/office/powerpoint/2010/main" val="31579957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90415" cy="6857107"/>
          </a:xfrm>
          <a:prstGeom prst="rect">
            <a:avLst/>
          </a:prstGeom>
        </p:spPr>
      </p:pic>
      <p:sp>
        <p:nvSpPr>
          <p:cNvPr id="2" name="Title 1"/>
          <p:cNvSpPr>
            <a:spLocks noGrp="1"/>
          </p:cNvSpPr>
          <p:nvPr>
            <p:ph type="title" hasCustomPrompt="1"/>
          </p:nvPr>
        </p:nvSpPr>
        <p:spPr>
          <a:xfrm>
            <a:off x="475365" y="1618488"/>
            <a:ext cx="10187874" cy="2624288"/>
          </a:xfrm>
        </p:spPr>
        <p:txBody>
          <a:bodyPr anchor="t"/>
          <a:lstStyle>
            <a:lvl1pPr algn="l">
              <a:defRPr sz="54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descr="GE_Monogram_White.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664" y="6211680"/>
            <a:ext cx="465461" cy="466343"/>
          </a:xfrm>
          <a:prstGeom prst="rect">
            <a:avLst/>
          </a:prstGeom>
        </p:spPr>
      </p:pic>
    </p:spTree>
    <p:extLst>
      <p:ext uri="{BB962C8B-B14F-4D97-AF65-F5344CB8AC3E}">
        <p14:creationId xmlns:p14="http://schemas.microsoft.com/office/powerpoint/2010/main" val="312509248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90415" cy="6857107"/>
          </a:xfrm>
          <a:prstGeom prst="rect">
            <a:avLst/>
          </a:prstGeom>
        </p:spPr>
      </p:pic>
      <p:sp>
        <p:nvSpPr>
          <p:cNvPr id="2" name="Title 1"/>
          <p:cNvSpPr>
            <a:spLocks noGrp="1"/>
          </p:cNvSpPr>
          <p:nvPr>
            <p:ph type="title" hasCustomPrompt="1"/>
          </p:nvPr>
        </p:nvSpPr>
        <p:spPr>
          <a:xfrm>
            <a:off x="475365" y="1618488"/>
            <a:ext cx="10187874" cy="2624288"/>
          </a:xfrm>
        </p:spPr>
        <p:txBody>
          <a:bodyPr anchor="t"/>
          <a:lstStyle>
            <a:lvl1pPr algn="l">
              <a:defRPr sz="5400" b="0" cap="none" spc="0" baseline="0">
                <a:solidFill>
                  <a:schemeClr val="bg1"/>
                </a:solidFill>
              </a:defRPr>
            </a:lvl1pPr>
          </a:lstStyle>
          <a:p>
            <a:r>
              <a:rPr lang="en-US" dirty="0" smtClean="0"/>
              <a:t>Click to add divider title</a:t>
            </a:r>
            <a:br>
              <a:rPr lang="en-US" dirty="0" smtClean="0"/>
            </a:br>
            <a:r>
              <a:rPr lang="en-US" dirty="0" smtClean="0"/>
              <a:t>two lines max</a:t>
            </a:r>
            <a:endParaRPr lang="en-US" dirty="0"/>
          </a:p>
        </p:txBody>
      </p:sp>
      <p:pic>
        <p:nvPicPr>
          <p:cNvPr id="5" name="Picture 4" descr="GE_Monogram_White.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664" y="6211680"/>
            <a:ext cx="465461" cy="466343"/>
          </a:xfrm>
          <a:prstGeom prst="rect">
            <a:avLst/>
          </a:prstGeom>
        </p:spPr>
      </p:pic>
    </p:spTree>
    <p:extLst>
      <p:ext uri="{BB962C8B-B14F-4D97-AF65-F5344CB8AC3E}">
        <p14:creationId xmlns:p14="http://schemas.microsoft.com/office/powerpoint/2010/main" val="352756747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3"/>
            <a:ext cx="12190415" cy="6857107"/>
          </a:xfrm>
          <a:prstGeom prst="rect">
            <a:avLst/>
          </a:prstGeom>
        </p:spPr>
      </p:pic>
      <p:pic>
        <p:nvPicPr>
          <p:cNvPr id="2" name="Picture 1" descr="GE_Monogram_White.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4325" y="2718943"/>
            <a:ext cx="1405513" cy="1408176"/>
          </a:xfrm>
          <a:prstGeom prst="rect">
            <a:avLst/>
          </a:prstGeom>
        </p:spPr>
      </p:pic>
    </p:spTree>
    <p:extLst>
      <p:ext uri="{BB962C8B-B14F-4D97-AF65-F5344CB8AC3E}">
        <p14:creationId xmlns:p14="http://schemas.microsoft.com/office/powerpoint/2010/main" val="12975894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p:cNvSpPr/>
          <p:nvPr userDrawn="1"/>
        </p:nvSpPr>
        <p:spPr>
          <a:xfrm>
            <a:off x="11525981" y="273543"/>
            <a:ext cx="461794" cy="36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p>
        </p:txBody>
      </p:sp>
      <p:sp>
        <p:nvSpPr>
          <p:cNvPr id="5" name="Rectangle 4"/>
          <p:cNvSpPr/>
          <p:nvPr userDrawn="1"/>
        </p:nvSpPr>
        <p:spPr>
          <a:xfrm>
            <a:off x="11525981" y="641190"/>
            <a:ext cx="461794"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p>
        </p:txBody>
      </p:sp>
      <p:sp>
        <p:nvSpPr>
          <p:cNvPr id="7" name="TextBox 6"/>
          <p:cNvSpPr txBox="1"/>
          <p:nvPr userDrawn="1"/>
        </p:nvSpPr>
        <p:spPr>
          <a:xfrm>
            <a:off x="11534759" y="305132"/>
            <a:ext cx="444237" cy="307777"/>
          </a:xfrm>
          <a:prstGeom prst="rect">
            <a:avLst/>
          </a:prstGeom>
          <a:noFill/>
        </p:spPr>
        <p:txBody>
          <a:bodyPr wrap="none" rtlCol="0">
            <a:spAutoFit/>
          </a:bodyPr>
          <a:lstStyle/>
          <a:p>
            <a:pPr algn="ctr"/>
            <a:fld id="{260E2A6B-A809-4840-BF14-8648BC0BDF87}" type="slidenum">
              <a:rPr lang="id-ID" sz="1400" b="1" smtClean="0">
                <a:solidFill>
                  <a:schemeClr val="bg1"/>
                </a:solidFill>
              </a:rPr>
              <a:pPr algn="ctr"/>
              <a:t>‹#›</a:t>
            </a:fld>
            <a:endParaRPr lang="id-ID" sz="1400" dirty="0">
              <a:solidFill>
                <a:schemeClr val="bg1"/>
              </a:solidFill>
            </a:endParaRPr>
          </a:p>
        </p:txBody>
      </p:sp>
      <p:grpSp>
        <p:nvGrpSpPr>
          <p:cNvPr id="6" name="Group 5"/>
          <p:cNvGrpSpPr/>
          <p:nvPr userDrawn="1"/>
        </p:nvGrpSpPr>
        <p:grpSpPr>
          <a:xfrm>
            <a:off x="347328" y="6409324"/>
            <a:ext cx="224024" cy="221156"/>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799"/>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799"/>
            </a:p>
          </p:txBody>
        </p:sp>
      </p:grpSp>
      <p:grpSp>
        <p:nvGrpSpPr>
          <p:cNvPr id="10" name="Group 9"/>
          <p:cNvGrpSpPr/>
          <p:nvPr userDrawn="1"/>
        </p:nvGrpSpPr>
        <p:grpSpPr>
          <a:xfrm flipH="1">
            <a:off x="933466" y="6409324"/>
            <a:ext cx="224024" cy="221156"/>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799"/>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799"/>
            </a:p>
          </p:txBody>
        </p:sp>
      </p:grpSp>
      <p:cxnSp>
        <p:nvCxnSpPr>
          <p:cNvPr id="4" name="Straight Connector 3"/>
          <p:cNvCxnSpPr/>
          <p:nvPr userDrawn="1"/>
        </p:nvCxnSpPr>
        <p:spPr>
          <a:xfrm>
            <a:off x="552565" y="6522684"/>
            <a:ext cx="38090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0707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insert headline</a:t>
            </a:r>
            <a:endParaRPr lang="en-US" dirty="0"/>
          </a:p>
        </p:txBody>
      </p:sp>
      <p:sp>
        <p:nvSpPr>
          <p:cNvPr id="7" name="Text Placeholder 6"/>
          <p:cNvSpPr>
            <a:spLocks noGrp="1"/>
          </p:cNvSpPr>
          <p:nvPr>
            <p:ph type="body" sz="quarter" idx="10" hasCustomPrompt="1"/>
          </p:nvPr>
        </p:nvSpPr>
        <p:spPr>
          <a:xfrm>
            <a:off x="548075" y="1545336"/>
            <a:ext cx="11079642" cy="3383280"/>
          </a:xfrm>
        </p:spPr>
        <p:txBody>
          <a:bodyPr/>
          <a:lstStyle/>
          <a:p>
            <a:pPr lvl="0"/>
            <a:r>
              <a:rPr lang="en-US" dirty="0" smtClean="0"/>
              <a:t>Click to insert content</a:t>
            </a:r>
          </a:p>
          <a:p>
            <a:pPr lvl="1"/>
            <a:r>
              <a:rPr lang="en-US" dirty="0" smtClean="0"/>
              <a:t>First level bullet </a:t>
            </a:r>
          </a:p>
          <a:p>
            <a:pPr lvl="2"/>
            <a:r>
              <a:rPr lang="en-US" dirty="0" smtClean="0"/>
              <a:t>Second level bullet</a:t>
            </a:r>
          </a:p>
          <a:p>
            <a:pPr lvl="3"/>
            <a:r>
              <a:rPr lang="en-US" dirty="0" smtClean="0"/>
              <a:t>Third level bullet</a:t>
            </a:r>
          </a:p>
        </p:txBody>
      </p:sp>
      <p:sp>
        <p:nvSpPr>
          <p:cNvPr id="9" name="Text Placeholder 8"/>
          <p:cNvSpPr>
            <a:spLocks noGrp="1"/>
          </p:cNvSpPr>
          <p:nvPr>
            <p:ph type="body" sz="quarter" idx="11" hasCustomPrompt="1"/>
          </p:nvPr>
        </p:nvSpPr>
        <p:spPr>
          <a:xfrm>
            <a:off x="0" y="5115282"/>
            <a:ext cx="12188825" cy="923373"/>
          </a:xfrm>
          <a:solidFill>
            <a:schemeClr val="tx1"/>
          </a:solidFill>
        </p:spPr>
        <p:txBody>
          <a:bodyPr lIns="457200" tIns="137160" rIns="91440" bIns="137160" anchor="ctr" anchorCtr="0">
            <a:noAutofit/>
          </a:bodyPr>
          <a:lstStyle>
            <a:lvl1pPr marL="0">
              <a:lnSpc>
                <a:spcPct val="100000"/>
              </a:lnSpc>
              <a:spcBef>
                <a:spcPts val="0"/>
              </a:spcBef>
              <a:defRPr sz="1800" baseline="0">
                <a:solidFill>
                  <a:srgbClr val="FFFFFF"/>
                </a:solidFill>
              </a:defRPr>
            </a:lvl1pPr>
          </a:lstStyle>
          <a:p>
            <a:pPr lvl="0"/>
            <a:r>
              <a:rPr lang="en-US" dirty="0" smtClean="0"/>
              <a:t>Take away boxes should only be used for occasional emphasis.</a:t>
            </a:r>
            <a:br>
              <a:rPr lang="en-US" dirty="0" smtClean="0"/>
            </a:br>
            <a:r>
              <a:rPr lang="en-US" dirty="0" smtClean="0"/>
              <a:t>Do not use on every slide.</a:t>
            </a:r>
            <a:endParaRPr lang="en-US" dirty="0"/>
          </a:p>
        </p:txBody>
      </p:sp>
      <p:sp>
        <p:nvSpPr>
          <p:cNvPr id="13" name="Text Box 18"/>
          <p:cNvSpPr txBox="1">
            <a:spLocks noChangeArrowheads="1"/>
          </p:cNvSpPr>
          <p:nvPr userDrawn="1"/>
        </p:nvSpPr>
        <p:spPr bwMode="auto">
          <a:xfrm>
            <a:off x="8587199" y="6229352"/>
            <a:ext cx="3273631" cy="466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900" smtClean="0"/>
              <a:pPr algn="r">
                <a:lnSpc>
                  <a:spcPct val="90000"/>
                </a:lnSpc>
              </a:pPr>
              <a:t>‹#›</a:t>
            </a:fld>
            <a:r>
              <a:rPr lang="en-US" sz="900" dirty="0" smtClean="0"/>
              <a:t> </a:t>
            </a:r>
          </a:p>
          <a:p>
            <a:pPr algn="r">
              <a:lnSpc>
                <a:spcPct val="90000"/>
              </a:lnSpc>
            </a:pPr>
            <a:r>
              <a:rPr lang="en-US" sz="900" dirty="0" smtClean="0"/>
              <a:t>R166</a:t>
            </a:r>
          </a:p>
          <a:p>
            <a:pPr algn="r">
              <a:lnSpc>
                <a:spcPct val="90000"/>
              </a:lnSpc>
            </a:pPr>
            <a:fld id="{F50CD2AD-FBB4-4F75-A08B-B1DD55C25E63}" type="datetime1">
              <a:rPr lang="en-US" sz="900" smtClean="0"/>
              <a:pPr algn="r">
                <a:lnSpc>
                  <a:spcPct val="90000"/>
                </a:lnSpc>
              </a:pPr>
              <a:t>4/29/2016</a:t>
            </a:fld>
            <a:endParaRPr lang="en-US" sz="900" dirty="0"/>
          </a:p>
        </p:txBody>
      </p:sp>
    </p:spTree>
    <p:extLst>
      <p:ext uri="{BB962C8B-B14F-4D97-AF65-F5344CB8AC3E}">
        <p14:creationId xmlns:p14="http://schemas.microsoft.com/office/powerpoint/2010/main" val="165744350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Outline/Open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957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5058" t="46700" r="20219" b="6008"/>
          <a:stretch/>
        </p:blipFill>
        <p:spPr>
          <a:xfrm>
            <a:off x="0" y="0"/>
            <a:ext cx="12188826" cy="2362048"/>
          </a:xfrm>
          <a:prstGeom prst="rect">
            <a:avLst/>
          </a:prstGeom>
        </p:spPr>
      </p:pic>
      <p:sp>
        <p:nvSpPr>
          <p:cNvPr id="2" name="Title 1"/>
          <p:cNvSpPr>
            <a:spLocks noGrp="1"/>
          </p:cNvSpPr>
          <p:nvPr>
            <p:ph type="ctrTitle" hasCustomPrompt="1"/>
          </p:nvPr>
        </p:nvSpPr>
        <p:spPr>
          <a:xfrm>
            <a:off x="487553" y="3482975"/>
            <a:ext cx="10175685" cy="1470025"/>
          </a:xfrm>
        </p:spPr>
        <p:txBody>
          <a:bodyPr/>
          <a:lstStyle>
            <a:lvl1pPr>
              <a:lnSpc>
                <a:spcPct val="90000"/>
              </a:lnSpc>
              <a:defRPr sz="48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511930" y="5001768"/>
            <a:ext cx="10151308" cy="406265"/>
          </a:xfrm>
        </p:spPr>
        <p:txBody>
          <a:bodyPr>
            <a:spAutoFit/>
          </a:bodyPr>
          <a:lstStyle>
            <a:lvl1pPr marL="0" indent="0" algn="l">
              <a:lnSpc>
                <a:spcPct val="110000"/>
              </a:lnSpc>
              <a:spcBef>
                <a:spcPts val="0"/>
              </a:spcBef>
              <a:buNone/>
              <a:defRPr sz="2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subtitle</a:t>
            </a:r>
          </a:p>
        </p:txBody>
      </p:sp>
      <p:sp>
        <p:nvSpPr>
          <p:cNvPr id="6" name="TextBox 5"/>
          <p:cNvSpPr txBox="1"/>
          <p:nvPr userDrawn="1"/>
        </p:nvSpPr>
        <p:spPr>
          <a:xfrm>
            <a:off x="529876" y="6175107"/>
            <a:ext cx="2759011" cy="338554"/>
          </a:xfrm>
          <a:prstGeom prst="rect">
            <a:avLst/>
          </a:prstGeom>
          <a:noFill/>
        </p:spPr>
        <p:txBody>
          <a:bodyPr wrap="none" lIns="0" tIns="0" rIns="0" bIns="0" rtlCol="0" anchor="b" anchorCtr="0">
            <a:noAutofit/>
          </a:bodyPr>
          <a:lstStyle/>
          <a:p>
            <a:r>
              <a:rPr lang="en-US" sz="1600" b="1" dirty="0" smtClean="0">
                <a:solidFill>
                  <a:schemeClr val="tx2"/>
                </a:solidFill>
              </a:rPr>
              <a:t>Imagination at work</a:t>
            </a:r>
            <a:endParaRPr lang="en-US" sz="1600" b="1" dirty="0">
              <a:solidFill>
                <a:schemeClr val="tx2"/>
              </a:solidFill>
            </a:endParaRPr>
          </a:p>
        </p:txBody>
      </p:sp>
      <p:sp>
        <p:nvSpPr>
          <p:cNvPr id="7" name="Text Placeholder 6"/>
          <p:cNvSpPr>
            <a:spLocks noGrp="1"/>
          </p:cNvSpPr>
          <p:nvPr>
            <p:ph type="body" sz="quarter" idx="10"/>
          </p:nvPr>
        </p:nvSpPr>
        <p:spPr>
          <a:xfrm>
            <a:off x="511930" y="5415285"/>
            <a:ext cx="10151308" cy="307777"/>
          </a:xfrm>
        </p:spPr>
        <p:txBody>
          <a:bodyPr wrap="square">
            <a:spAutoFit/>
          </a:bodyPr>
          <a:lstStyle>
            <a:lvl1pPr>
              <a:defRPr sz="2000"/>
            </a:lvl1pPr>
          </a:lstStyle>
          <a:p>
            <a:pPr lvl="0"/>
            <a:r>
              <a:rPr lang="en-US" smtClean="0"/>
              <a:t>Click to edit Master text styles</a:t>
            </a:r>
          </a:p>
        </p:txBody>
      </p:sp>
    </p:spTree>
    <p:extLst>
      <p:ext uri="{BB962C8B-B14F-4D97-AF65-F5344CB8AC3E}">
        <p14:creationId xmlns:p14="http://schemas.microsoft.com/office/powerpoint/2010/main" val="3225816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67465" y="0"/>
            <a:ext cx="4254809" cy="4343399"/>
          </a:xfrm>
          <a:prstGeom prst="rect">
            <a:avLst/>
          </a:prstGeom>
        </p:spPr>
      </p:pic>
      <p:sp>
        <p:nvSpPr>
          <p:cNvPr id="2" name="Title 1"/>
          <p:cNvSpPr>
            <a:spLocks noGrp="1"/>
          </p:cNvSpPr>
          <p:nvPr>
            <p:ph type="ctrTitle" hasCustomPrompt="1"/>
          </p:nvPr>
        </p:nvSpPr>
        <p:spPr>
          <a:xfrm>
            <a:off x="487553" y="3482975"/>
            <a:ext cx="7746675" cy="1470025"/>
          </a:xfrm>
        </p:spPr>
        <p:txBody>
          <a:bodyPr/>
          <a:lstStyle>
            <a:lvl1pPr>
              <a:lnSpc>
                <a:spcPct val="90000"/>
              </a:lnSpc>
              <a:defRPr sz="4800"/>
            </a:lvl1pPr>
          </a:lstStyle>
          <a:p>
            <a:r>
              <a:rPr lang="en-US" dirty="0" smtClean="0"/>
              <a:t>Click to add title</a:t>
            </a:r>
            <a:br>
              <a:rPr lang="en-US" dirty="0" smtClean="0"/>
            </a:br>
            <a:r>
              <a:rPr lang="en-US" dirty="0" smtClean="0"/>
              <a:t>two lines maximum</a:t>
            </a:r>
            <a:endParaRPr lang="en-US" dirty="0"/>
          </a:p>
        </p:txBody>
      </p:sp>
      <p:sp>
        <p:nvSpPr>
          <p:cNvPr id="3" name="Subtitle 2"/>
          <p:cNvSpPr>
            <a:spLocks noGrp="1"/>
          </p:cNvSpPr>
          <p:nvPr>
            <p:ph type="subTitle" idx="1" hasCustomPrompt="1"/>
          </p:nvPr>
        </p:nvSpPr>
        <p:spPr>
          <a:xfrm>
            <a:off x="511930" y="5001768"/>
            <a:ext cx="7722298" cy="406265"/>
          </a:xfrm>
        </p:spPr>
        <p:txBody>
          <a:bodyPr>
            <a:spAutoFit/>
          </a:bodyPr>
          <a:lstStyle>
            <a:lvl1pPr marL="0" indent="0" algn="l">
              <a:lnSpc>
                <a:spcPct val="110000"/>
              </a:lnSpc>
              <a:spcBef>
                <a:spcPts val="0"/>
              </a:spcBef>
              <a:buNone/>
              <a:defRPr sz="2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subtitle</a:t>
            </a:r>
          </a:p>
        </p:txBody>
      </p:sp>
      <p:sp>
        <p:nvSpPr>
          <p:cNvPr id="6" name="TextBox 5"/>
          <p:cNvSpPr txBox="1"/>
          <p:nvPr userDrawn="1"/>
        </p:nvSpPr>
        <p:spPr>
          <a:xfrm>
            <a:off x="529876" y="6175107"/>
            <a:ext cx="2759011" cy="338554"/>
          </a:xfrm>
          <a:prstGeom prst="rect">
            <a:avLst/>
          </a:prstGeom>
          <a:noFill/>
        </p:spPr>
        <p:txBody>
          <a:bodyPr wrap="none" lIns="0" tIns="0" rIns="0" bIns="0" rtlCol="0" anchor="b" anchorCtr="0">
            <a:noAutofit/>
          </a:bodyPr>
          <a:lstStyle/>
          <a:p>
            <a:r>
              <a:rPr lang="en-US" sz="1600" b="1" dirty="0" smtClean="0">
                <a:solidFill>
                  <a:schemeClr val="tx2"/>
                </a:solidFill>
              </a:rPr>
              <a:t>Imagination at work</a:t>
            </a:r>
            <a:endParaRPr lang="en-US" sz="1600" b="1" dirty="0">
              <a:solidFill>
                <a:schemeClr val="tx2"/>
              </a:solidFill>
            </a:endParaRPr>
          </a:p>
        </p:txBody>
      </p:sp>
      <p:sp>
        <p:nvSpPr>
          <p:cNvPr id="7" name="Text Placeholder 6"/>
          <p:cNvSpPr>
            <a:spLocks noGrp="1"/>
          </p:cNvSpPr>
          <p:nvPr>
            <p:ph type="body" sz="quarter" idx="10"/>
          </p:nvPr>
        </p:nvSpPr>
        <p:spPr>
          <a:xfrm>
            <a:off x="511930" y="5415285"/>
            <a:ext cx="7722298" cy="307777"/>
          </a:xfrm>
        </p:spPr>
        <p:txBody>
          <a:bodyPr wrap="square">
            <a:spAutoFit/>
          </a:bodyPr>
          <a:lstStyle>
            <a:lvl1pPr>
              <a:defRPr sz="2000"/>
            </a:lvl1pPr>
          </a:lstStyle>
          <a:p>
            <a:pPr lvl="0"/>
            <a:r>
              <a:rPr lang="en-US" smtClean="0"/>
              <a:t>Click to edit Master text styles</a:t>
            </a:r>
          </a:p>
        </p:txBody>
      </p:sp>
    </p:spTree>
    <p:extLst>
      <p:ext uri="{BB962C8B-B14F-4D97-AF65-F5344CB8AC3E}">
        <p14:creationId xmlns:p14="http://schemas.microsoft.com/office/powerpoint/2010/main" val="2104427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1931" y="1627633"/>
            <a:ext cx="10151307" cy="4346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Date Placeholder 3"/>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ke Away">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551535" y="5129213"/>
            <a:ext cx="11087100" cy="923925"/>
          </a:xfrm>
          <a:solidFill>
            <a:schemeClr val="tx2"/>
          </a:solidFill>
        </p:spPr>
        <p:txBody>
          <a:bodyPr anchor="ctr" anchorCtr="0"/>
          <a:lstStyle>
            <a:lvl1pPr algn="ctr">
              <a:defRPr sz="1800">
                <a:solidFill>
                  <a:schemeClr val="bg1"/>
                </a:solidFill>
              </a:defRPr>
            </a:lvl1pPr>
          </a:lstStyle>
          <a:p>
            <a:pPr lvl="0"/>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1931" y="1627633"/>
            <a:ext cx="10151307" cy="33810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Date Placeholder 3"/>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41562122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5327" y="551747"/>
            <a:ext cx="11133308" cy="102100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05327" y="2398141"/>
            <a:ext cx="10157911" cy="3654997"/>
          </a:xfrm>
        </p:spPr>
        <p:txBody>
          <a:bodyPr/>
          <a:lstStyle>
            <a:lvl1pPr>
              <a:defRPr sz="2800">
                <a:solidFill>
                  <a:schemeClr val="tx2"/>
                </a:solidFill>
              </a:defRPr>
            </a:lvl1pPr>
            <a:lvl2pPr marL="284163" indent="-263525">
              <a:defRPr sz="2800"/>
            </a:lvl2pPr>
          </a:lstStyle>
          <a:p>
            <a:pPr lvl="0"/>
            <a:r>
              <a:rPr lang="en-US" smtClean="0"/>
              <a:t>Click to edit Master text styles</a:t>
            </a:r>
          </a:p>
          <a:p>
            <a:pPr lvl="1"/>
            <a:r>
              <a:rPr lang="en-US" smtClean="0"/>
              <a:t>Second level</a:t>
            </a:r>
          </a:p>
        </p:txBody>
      </p:sp>
      <p:sp>
        <p:nvSpPr>
          <p:cNvPr id="4" name="Date Placeholder 3"/>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21876941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1931" y="1627633"/>
            <a:ext cx="10151307" cy="4346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Date Placeholder 3"/>
          <p:cNvSpPr>
            <a:spLocks noGrp="1"/>
          </p:cNvSpPr>
          <p:nvPr>
            <p:ph type="dt" sz="half" idx="10"/>
          </p:nvPr>
        </p:nvSpPr>
        <p:spPr>
          <a:xfrm>
            <a:off x="2673543" y="6352302"/>
            <a:ext cx="2755642" cy="135890"/>
          </a:xfrm>
          <a:prstGeom prst="rect">
            <a:avLst/>
          </a:prstGeom>
        </p:spPr>
        <p:txBody>
          <a:bodyPr/>
          <a:lstStyle/>
          <a:p>
            <a:r>
              <a:rPr lang="en-US" dirty="0" smtClean="0"/>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65897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5327" y="551747"/>
            <a:ext cx="11133308" cy="1021002"/>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07869" y="1630680"/>
            <a:ext cx="10155370" cy="4437698"/>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11411068" y="6343404"/>
            <a:ext cx="365665"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pic>
        <p:nvPicPr>
          <p:cNvPr id="5" name="Picture 4" descr="GE_Monogram_Blue.emf"/>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34988" y="6210639"/>
            <a:ext cx="474587" cy="475487"/>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88" r:id="rId2"/>
    <p:sldLayoutId id="2147483660" r:id="rId3"/>
    <p:sldLayoutId id="2147483662" r:id="rId4"/>
    <p:sldLayoutId id="2147483663" r:id="rId5"/>
    <p:sldLayoutId id="2147483650" r:id="rId6"/>
    <p:sldLayoutId id="2147483691" r:id="rId7"/>
    <p:sldLayoutId id="2147483690" r:id="rId8"/>
    <p:sldLayoutId id="2147483680" r:id="rId9"/>
    <p:sldLayoutId id="2147483683" r:id="rId10"/>
    <p:sldLayoutId id="2147483684" r:id="rId11"/>
    <p:sldLayoutId id="2147483687" r:id="rId12"/>
    <p:sldLayoutId id="2147483652" r:id="rId13"/>
    <p:sldLayoutId id="2147483653" r:id="rId14"/>
    <p:sldLayoutId id="2147483677" r:id="rId15"/>
    <p:sldLayoutId id="2147483689" r:id="rId16"/>
    <p:sldLayoutId id="2147483678" r:id="rId17"/>
    <p:sldLayoutId id="2147483681" r:id="rId18"/>
    <p:sldLayoutId id="2147483682" r:id="rId19"/>
    <p:sldLayoutId id="2147483654" r:id="rId20"/>
    <p:sldLayoutId id="2147483655" r:id="rId21"/>
    <p:sldLayoutId id="2147483672" r:id="rId22"/>
    <p:sldLayoutId id="2147483673" r:id="rId23"/>
    <p:sldLayoutId id="2147483674" r:id="rId24"/>
    <p:sldLayoutId id="2147483675" r:id="rId25"/>
    <p:sldLayoutId id="2147483676" r:id="rId26"/>
    <p:sldLayoutId id="2147483679" r:id="rId27"/>
    <p:sldLayoutId id="2147483651" r:id="rId28"/>
    <p:sldLayoutId id="2147483664" r:id="rId29"/>
    <p:sldLayoutId id="2147483665" r:id="rId30"/>
    <p:sldLayoutId id="2147483666" r:id="rId31"/>
    <p:sldLayoutId id="2147483667" r:id="rId32"/>
    <p:sldLayoutId id="2147483668" r:id="rId33"/>
    <p:sldLayoutId id="2147483669" r:id="rId34"/>
    <p:sldLayoutId id="2147483671" r:id="rId35"/>
    <p:sldLayoutId id="2147483693" r:id="rId36"/>
    <p:sldLayoutId id="2147483694" r:id="rId37"/>
    <p:sldLayoutId id="2147483695" r:id="rId38"/>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3200" kern="1200" spc="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itchFamily="34" charset="0"/>
        <a:buNone/>
        <a:defRPr sz="2800" kern="1200" spc="0" baseline="0">
          <a:solidFill>
            <a:schemeClr val="tx1"/>
          </a:solidFill>
          <a:latin typeface="+mn-lt"/>
          <a:ea typeface="+mn-ea"/>
          <a:cs typeface="+mn-cs"/>
        </a:defRPr>
      </a:lvl1pPr>
      <a:lvl2pPr marL="203200" indent="-182563" algn="l" defTabSz="914400" rtl="0" eaLnBrk="1" latinLnBrk="0" hangingPunct="1">
        <a:lnSpc>
          <a:spcPct val="100000"/>
        </a:lnSpc>
        <a:spcBef>
          <a:spcPts val="1000"/>
        </a:spcBef>
        <a:buFont typeface="Arial" pitchFamily="34" charset="0"/>
        <a:buChar char="•"/>
        <a:defRPr sz="2000" kern="1200" spc="0">
          <a:solidFill>
            <a:schemeClr val="tx1"/>
          </a:solidFill>
          <a:latin typeface="+mn-lt"/>
          <a:ea typeface="+mn-ea"/>
          <a:cs typeface="+mn-cs"/>
        </a:defRPr>
      </a:lvl2pPr>
      <a:lvl3pPr marL="400050" indent="-195263" algn="l" defTabSz="914400" rtl="0" eaLnBrk="1" latinLnBrk="0" hangingPunct="1">
        <a:lnSpc>
          <a:spcPct val="100000"/>
        </a:lnSpc>
        <a:spcBef>
          <a:spcPts val="800"/>
        </a:spcBef>
        <a:buFont typeface="GE Inspira Pitch" panose="020F0603030400020203" pitchFamily="34" charset="0"/>
        <a:buChar char="–"/>
        <a:defRPr sz="1800" kern="1200" spc="0">
          <a:solidFill>
            <a:schemeClr val="tx1"/>
          </a:solidFill>
          <a:latin typeface="+mn-lt"/>
          <a:ea typeface="+mn-ea"/>
          <a:cs typeface="+mn-cs"/>
        </a:defRPr>
      </a:lvl3pPr>
      <a:lvl4pPr marL="555625" indent="-166688" algn="l" defTabSz="914400" rtl="0" eaLnBrk="1" latinLnBrk="0" hangingPunct="1">
        <a:lnSpc>
          <a:spcPct val="100000"/>
        </a:lnSpc>
        <a:spcBef>
          <a:spcPts val="600"/>
        </a:spcBef>
        <a:buFont typeface="Arial" pitchFamily="34" charset="0"/>
        <a:buChar char="•"/>
        <a:defRPr sz="1600" kern="1200" spc="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68.TIF"/><Relationship Id="rId5" Type="http://schemas.openxmlformats.org/officeDocument/2006/relationships/image" Target="../media/image30.emf"/><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23.tiff"/><Relationship Id="rId4" Type="http://schemas.openxmlformats.org/officeDocument/2006/relationships/image" Target="../media/image70.emf"/></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emf"/><Relationship Id="rId5" Type="http://schemas.openxmlformats.org/officeDocument/2006/relationships/image" Target="../media/image24.tiff"/><Relationship Id="rId4" Type="http://schemas.openxmlformats.org/officeDocument/2006/relationships/image" Target="../media/image22.tiff"/></Relationships>
</file>

<file path=ppt/slides/_rels/slide5.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png"/><Relationship Id="rId3" Type="http://schemas.openxmlformats.org/officeDocument/2006/relationships/image" Target="../media/image25.emf"/><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emf"/></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37.jpeg"/><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image" Target="../media/image40.jpeg"/><Relationship Id="rId47" Type="http://schemas.openxmlformats.org/officeDocument/2006/relationships/image" Target="../media/image45.jpe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image" Target="../media/image36.png"/><Relationship Id="rId46" Type="http://schemas.openxmlformats.org/officeDocument/2006/relationships/image" Target="../media/image44.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image" Target="../media/image3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notesSlide" Target="../notesSlides/notesSlide5.xml"/><Relationship Id="rId40" Type="http://schemas.openxmlformats.org/officeDocument/2006/relationships/image" Target="../media/image38.jpeg"/><Relationship Id="rId45" Type="http://schemas.openxmlformats.org/officeDocument/2006/relationships/image" Target="../media/image43.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slideLayout" Target="../slideLayouts/slideLayout2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image" Target="../media/image4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image" Target="../media/image41.jpeg"/><Relationship Id="rId48" Type="http://schemas.openxmlformats.org/officeDocument/2006/relationships/image" Target="../media/image46.jpeg"/></Relationships>
</file>

<file path=ppt/slides/_rels/slide7.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3" Type="http://schemas.openxmlformats.org/officeDocument/2006/relationships/notesSlide" Target="../notesSlides/notesSlide6.xml"/><Relationship Id="rId7" Type="http://schemas.openxmlformats.org/officeDocument/2006/relationships/image" Target="../media/image41.jpeg"/><Relationship Id="rId12" Type="http://schemas.openxmlformats.org/officeDocument/2006/relationships/image" Target="../media/image53.png"/><Relationship Id="rId2" Type="http://schemas.openxmlformats.org/officeDocument/2006/relationships/slideLayout" Target="../slideLayouts/slideLayout20.xml"/><Relationship Id="rId1" Type="http://schemas.openxmlformats.org/officeDocument/2006/relationships/tags" Target="../tags/tag36.xml"/><Relationship Id="rId6" Type="http://schemas.openxmlformats.org/officeDocument/2006/relationships/image" Target="../media/image48.jpeg"/><Relationship Id="rId11" Type="http://schemas.openxmlformats.org/officeDocument/2006/relationships/image" Target="../media/image52.jpeg"/><Relationship Id="rId5" Type="http://schemas.openxmlformats.org/officeDocument/2006/relationships/image" Target="cid:image002.png@01D184EE.1740A350" TargetMode="Externa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jpeg"/><Relationship Id="rId14"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file:///E:\FINAL_otc\final%20copy\Test.asf" TargetMode="External"/><Relationship Id="rId1" Type="http://schemas.openxmlformats.org/officeDocument/2006/relationships/tags" Target="../tags/tag3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dirty="0" smtClean="0"/>
              <a:t>Composite Flexible Pipelines</a:t>
            </a:r>
            <a:endParaRPr lang="en-GB" dirty="0"/>
          </a:p>
        </p:txBody>
      </p:sp>
      <p:sp>
        <p:nvSpPr>
          <p:cNvPr id="7" name="Subtitle 6"/>
          <p:cNvSpPr>
            <a:spLocks noGrp="1"/>
          </p:cNvSpPr>
          <p:nvPr>
            <p:ph type="subTitle" idx="1"/>
          </p:nvPr>
        </p:nvSpPr>
        <p:spPr>
          <a:xfrm>
            <a:off x="511930" y="5001768"/>
            <a:ext cx="10151308" cy="812530"/>
          </a:xfrm>
        </p:spPr>
        <p:txBody>
          <a:bodyPr/>
          <a:lstStyle/>
          <a:p>
            <a:r>
              <a:rPr lang="en-US" dirty="0" smtClean="0"/>
              <a:t>Jim Latto &amp; Dr Vineet Jha</a:t>
            </a:r>
            <a:endParaRPr lang="en-US" dirty="0"/>
          </a:p>
          <a:p>
            <a:endParaRPr lang="en-GB" dirty="0"/>
          </a:p>
        </p:txBody>
      </p:sp>
      <p:sp>
        <p:nvSpPr>
          <p:cNvPr id="8" name="Text Placeholder 7"/>
          <p:cNvSpPr>
            <a:spLocks noGrp="1"/>
          </p:cNvSpPr>
          <p:nvPr>
            <p:ph type="body" sz="quarter" idx="10"/>
          </p:nvPr>
        </p:nvSpPr>
        <p:spPr>
          <a:xfrm>
            <a:off x="511930" y="5415285"/>
            <a:ext cx="10151308" cy="307777"/>
          </a:xfrm>
        </p:spPr>
        <p:txBody>
          <a:bodyPr/>
          <a:lstStyle/>
          <a:p>
            <a:pPr lvl="0"/>
            <a:r>
              <a:rPr lang="en-US" dirty="0" smtClean="0"/>
              <a:t>GE Oil &amp; Gas</a:t>
            </a:r>
            <a:endParaRPr lang="en-US" dirty="0"/>
          </a:p>
        </p:txBody>
      </p:sp>
      <p:sp>
        <p:nvSpPr>
          <p:cNvPr id="4" name="Slide Number Placeholder 3"/>
          <p:cNvSpPr>
            <a:spLocks noGrp="1"/>
          </p:cNvSpPr>
          <p:nvPr>
            <p:ph type="sldNum" sz="quarter" idx="4294967295"/>
          </p:nvPr>
        </p:nvSpPr>
        <p:spPr>
          <a:xfrm>
            <a:off x="11823700" y="6343650"/>
            <a:ext cx="365125" cy="134938"/>
          </a:xfrm>
        </p:spPr>
        <p:txBody>
          <a:bodyPr/>
          <a:lstStyle/>
          <a:p>
            <a:fld id="{0D558541-60C9-42A2-8392-FF12533A6B7A}" type="slidenum">
              <a:rPr lang="en-US" smtClean="0"/>
              <a:t>1</a:t>
            </a:fld>
            <a:endParaRPr lang="en-US" dirty="0"/>
          </a:p>
        </p:txBody>
      </p:sp>
    </p:spTree>
    <p:extLst>
      <p:ext uri="{BB962C8B-B14F-4D97-AF65-F5344CB8AC3E}">
        <p14:creationId xmlns:p14="http://schemas.microsoft.com/office/powerpoint/2010/main" val="857833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8"/>
          <p:cNvSpPr txBox="1">
            <a:spLocks/>
          </p:cNvSpPr>
          <p:nvPr/>
        </p:nvSpPr>
        <p:spPr bwMode="auto">
          <a:xfrm>
            <a:off x="507867" y="381794"/>
            <a:ext cx="11173090" cy="5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666" b="1" dirty="0">
              <a:solidFill>
                <a:srgbClr val="000000"/>
              </a:solidFill>
              <a:cs typeface="Arial" panose="020B0604020202020204" pitchFamily="34" charset="0"/>
            </a:endParaRPr>
          </a:p>
        </p:txBody>
      </p:sp>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34" y="1181685"/>
            <a:ext cx="4164515" cy="203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nvGraphicFramePr>
        <p:xfrm>
          <a:off x="698318" y="3936868"/>
          <a:ext cx="3961368" cy="1534184"/>
        </p:xfrm>
        <a:graphic>
          <a:graphicData uri="http://schemas.openxmlformats.org/drawingml/2006/table">
            <a:tbl>
              <a:tblPr/>
              <a:tblGrid>
                <a:gridCol w="2092839"/>
                <a:gridCol w="1868529"/>
              </a:tblGrid>
              <a:tr h="243354">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1" i="0" u="none" strike="noStrike" cap="none" normalizeH="0" baseline="0" dirty="0" smtClean="0">
                          <a:ln>
                            <a:noFill/>
                          </a:ln>
                          <a:solidFill>
                            <a:srgbClr val="FFFFFF"/>
                          </a:solidFill>
                          <a:effectLst/>
                          <a:latin typeface="Calibri" charset="0"/>
                          <a:ea typeface="MS PGothic" pitchFamily="34" charset="-128"/>
                        </a:rPr>
                        <a:t>Inside diameter</a:t>
                      </a:r>
                      <a:endParaRPr kumimoji="0" lang="en-GB" altLang="en-US" sz="1600" b="1" i="0" u="none" strike="noStrike" cap="none" normalizeH="0" baseline="0" dirty="0" smtClean="0">
                        <a:ln>
                          <a:noFill/>
                        </a:ln>
                        <a:solidFill>
                          <a:srgbClr val="FFFFFF"/>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1" i="0" u="none" strike="noStrike" cap="none" normalizeH="0" baseline="0" dirty="0" smtClean="0">
                          <a:ln>
                            <a:noFill/>
                          </a:ln>
                          <a:solidFill>
                            <a:srgbClr val="FFFFFF"/>
                          </a:solidFill>
                          <a:effectLst/>
                          <a:latin typeface="Calibri" charset="0"/>
                          <a:ea typeface="MS PGothic" pitchFamily="34" charset="-128"/>
                        </a:rPr>
                        <a:t>254.00 mm</a:t>
                      </a:r>
                      <a:endParaRPr kumimoji="0" lang="en-GB" altLang="en-US" sz="1600" b="1" i="0" u="none" strike="noStrike" cap="none" normalizeH="0" baseline="0" dirty="0" smtClean="0">
                        <a:ln>
                          <a:noFill/>
                        </a:ln>
                        <a:solidFill>
                          <a:srgbClr val="FFFFFF"/>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8166">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1" i="0" u="none" strike="noStrike" cap="none" normalizeH="0" baseline="0" dirty="0" smtClean="0">
                          <a:ln>
                            <a:noFill/>
                          </a:ln>
                          <a:solidFill>
                            <a:srgbClr val="FFFFFF"/>
                          </a:solidFill>
                          <a:effectLst/>
                          <a:latin typeface="Calibri" charset="0"/>
                          <a:ea typeface="MS PGothic" pitchFamily="34" charset="-128"/>
                        </a:rPr>
                        <a:t>Max tension </a:t>
                      </a:r>
                      <a:endParaRPr kumimoji="0" lang="en-GB" altLang="en-US" sz="1600" b="1" i="0" u="none" strike="noStrike" cap="none" normalizeH="0" baseline="0" dirty="0" smtClean="0">
                        <a:ln>
                          <a:noFill/>
                        </a:ln>
                        <a:solidFill>
                          <a:srgbClr val="FFFFFF"/>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0" i="0" u="none" strike="noStrike" cap="none" normalizeH="0" baseline="0" dirty="0" smtClean="0">
                          <a:ln>
                            <a:noFill/>
                          </a:ln>
                          <a:solidFill>
                            <a:srgbClr val="000000"/>
                          </a:solidFill>
                          <a:effectLst/>
                          <a:latin typeface="Calibri" charset="0"/>
                          <a:ea typeface="MS PGothic" pitchFamily="34" charset="-128"/>
                        </a:rPr>
                        <a:t>500 kN</a:t>
                      </a:r>
                      <a:endParaRPr kumimoji="0" lang="en-GB" altLang="en-US" sz="1600" b="0" i="0" u="none" strike="noStrike" cap="none" normalizeH="0" baseline="0" dirty="0" smtClean="0">
                        <a:ln>
                          <a:noFill/>
                        </a:ln>
                        <a:solidFill>
                          <a:srgbClr val="000000"/>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8166">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1" i="0" u="none" strike="noStrike" cap="none" normalizeH="0" baseline="0" dirty="0" smtClean="0">
                          <a:ln>
                            <a:noFill/>
                          </a:ln>
                          <a:solidFill>
                            <a:srgbClr val="FFFFFF"/>
                          </a:solidFill>
                          <a:effectLst/>
                          <a:latin typeface="Calibri" charset="0"/>
                          <a:ea typeface="MS PGothic" pitchFamily="34" charset="-128"/>
                        </a:rPr>
                        <a:t>Storage bend radius</a:t>
                      </a:r>
                      <a:endParaRPr kumimoji="0" lang="en-GB" altLang="en-US" sz="1600" b="1" i="0" u="none" strike="noStrike" cap="none" normalizeH="0" baseline="0" dirty="0" smtClean="0">
                        <a:ln>
                          <a:noFill/>
                        </a:ln>
                        <a:solidFill>
                          <a:srgbClr val="FFFFFF"/>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0" i="0" u="none" strike="noStrike" cap="none" normalizeH="0" baseline="0" dirty="0" smtClean="0">
                          <a:ln>
                            <a:noFill/>
                          </a:ln>
                          <a:solidFill>
                            <a:srgbClr val="000000"/>
                          </a:solidFill>
                          <a:effectLst/>
                          <a:latin typeface="Calibri" charset="0"/>
                          <a:ea typeface="MS PGothic" pitchFamily="34" charset="-128"/>
                        </a:rPr>
                        <a:t>3.9m</a:t>
                      </a:r>
                      <a:endParaRPr kumimoji="0" lang="en-GB" altLang="en-US" sz="1600" b="0" i="0" u="none" strike="noStrike" cap="none" normalizeH="0" baseline="0" dirty="0" smtClean="0">
                        <a:ln>
                          <a:noFill/>
                        </a:ln>
                        <a:solidFill>
                          <a:srgbClr val="000000"/>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8166">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1" i="0" u="none" strike="noStrike" cap="none" normalizeH="0" baseline="0" dirty="0" smtClean="0">
                          <a:ln>
                            <a:noFill/>
                          </a:ln>
                          <a:solidFill>
                            <a:srgbClr val="FFFFFF"/>
                          </a:solidFill>
                          <a:effectLst/>
                          <a:latin typeface="Calibri" charset="0"/>
                          <a:ea typeface="MS PGothic" pitchFamily="34" charset="-128"/>
                        </a:rPr>
                        <a:t>Operating bend radius</a:t>
                      </a:r>
                      <a:endParaRPr kumimoji="0" lang="en-GB" altLang="en-US" sz="1600" b="1" i="0" u="none" strike="noStrike" cap="none" normalizeH="0" baseline="0" dirty="0" smtClean="0">
                        <a:ln>
                          <a:noFill/>
                        </a:ln>
                        <a:solidFill>
                          <a:srgbClr val="FFFFFF"/>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0" i="0" u="none" strike="noStrike" cap="none" normalizeH="0" baseline="0" dirty="0" smtClean="0">
                          <a:ln>
                            <a:noFill/>
                          </a:ln>
                          <a:solidFill>
                            <a:srgbClr val="000000"/>
                          </a:solidFill>
                          <a:effectLst/>
                          <a:latin typeface="Calibri" charset="0"/>
                          <a:ea typeface="MS PGothic" pitchFamily="34" charset="-128"/>
                        </a:rPr>
                        <a:t>3.9m</a:t>
                      </a:r>
                      <a:endParaRPr kumimoji="0" lang="en-GB" altLang="en-US" sz="1600" b="0" i="0" u="none" strike="noStrike" cap="none" normalizeH="0" baseline="0" dirty="0" smtClean="0">
                        <a:ln>
                          <a:noFill/>
                        </a:ln>
                        <a:solidFill>
                          <a:srgbClr val="000000"/>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8166">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1" i="0" u="none" strike="noStrike" cap="none" normalizeH="0" baseline="0" dirty="0" smtClean="0">
                          <a:ln>
                            <a:noFill/>
                          </a:ln>
                          <a:solidFill>
                            <a:srgbClr val="FFFFFF"/>
                          </a:solidFill>
                          <a:effectLst/>
                          <a:latin typeface="Calibri" charset="0"/>
                          <a:ea typeface="MS PGothic" pitchFamily="34" charset="-128"/>
                        </a:rPr>
                        <a:t>Weight empty in air</a:t>
                      </a:r>
                      <a:endParaRPr kumimoji="0" lang="en-GB" altLang="en-US" sz="1600" b="1" i="0" u="none" strike="noStrike" cap="none" normalizeH="0" baseline="0" dirty="0" smtClean="0">
                        <a:ln>
                          <a:noFill/>
                        </a:ln>
                        <a:solidFill>
                          <a:srgbClr val="FFFFFF"/>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0" i="0" u="none" strike="noStrike" cap="none" normalizeH="0" baseline="0" dirty="0" smtClean="0">
                          <a:ln>
                            <a:noFill/>
                          </a:ln>
                          <a:solidFill>
                            <a:srgbClr val="000000"/>
                          </a:solidFill>
                          <a:effectLst/>
                          <a:latin typeface="Calibri" charset="0"/>
                          <a:ea typeface="MS PGothic" pitchFamily="34" charset="-128"/>
                        </a:rPr>
                        <a:t>77.16 kg/m</a:t>
                      </a:r>
                      <a:endParaRPr kumimoji="0" lang="en-GB" altLang="en-US" sz="1600" b="0" i="0" u="none" strike="noStrike" cap="none" normalizeH="0" baseline="0" dirty="0" smtClean="0">
                        <a:ln>
                          <a:noFill/>
                        </a:ln>
                        <a:solidFill>
                          <a:srgbClr val="000000"/>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8166">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1" i="0" u="none" strike="noStrike" cap="none" normalizeH="0" baseline="0" dirty="0" smtClean="0">
                          <a:ln>
                            <a:noFill/>
                          </a:ln>
                          <a:solidFill>
                            <a:srgbClr val="FFFFFF"/>
                          </a:solidFill>
                          <a:effectLst/>
                          <a:latin typeface="Calibri" charset="0"/>
                          <a:ea typeface="MS PGothic" pitchFamily="34" charset="-128"/>
                        </a:rPr>
                        <a:t>S/W filled in air</a:t>
                      </a:r>
                      <a:endParaRPr kumimoji="0" lang="en-GB" altLang="en-US" sz="1600" b="1" i="0" u="none" strike="noStrike" cap="none" normalizeH="0" baseline="0" dirty="0" smtClean="0">
                        <a:ln>
                          <a:noFill/>
                        </a:ln>
                        <a:solidFill>
                          <a:srgbClr val="FFFFFF"/>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Font typeface="Arial" charset="0"/>
                        <a:defRPr sz="2400">
                          <a:solidFill>
                            <a:schemeClr val="tx1"/>
                          </a:solidFill>
                          <a:latin typeface="Calibri" charset="0"/>
                          <a:ea typeface="MS PGothic" pitchFamily="34" charset="-128"/>
                        </a:defRPr>
                      </a:lvl1pPr>
                      <a:lvl2pPr marL="742950" indent="-285750" defTabSz="457200">
                        <a:spcBef>
                          <a:spcPct val="20000"/>
                        </a:spcBef>
                        <a:buFont typeface="Arial" charset="0"/>
                        <a:defRPr sz="2000">
                          <a:solidFill>
                            <a:schemeClr val="tx1"/>
                          </a:solidFill>
                          <a:latin typeface="Calibri" charset="0"/>
                          <a:ea typeface="MS PGothic" pitchFamily="34" charset="-128"/>
                        </a:defRPr>
                      </a:lvl2pPr>
                      <a:lvl3pPr marL="1143000" indent="-228600" defTabSz="457200">
                        <a:spcBef>
                          <a:spcPct val="20000"/>
                        </a:spcBef>
                        <a:buFont typeface="Arial" charset="0"/>
                        <a:defRPr>
                          <a:solidFill>
                            <a:schemeClr val="tx1"/>
                          </a:solidFill>
                          <a:latin typeface="Calibri" charset="0"/>
                          <a:ea typeface="MS PGothic" pitchFamily="34" charset="-128"/>
                        </a:defRPr>
                      </a:lvl3pPr>
                      <a:lvl4pPr marL="1600200" indent="-228600" defTabSz="457200">
                        <a:spcBef>
                          <a:spcPct val="20000"/>
                        </a:spcBef>
                        <a:buFont typeface="Arial" charset="0"/>
                        <a:defRPr sz="1600">
                          <a:solidFill>
                            <a:schemeClr val="tx1"/>
                          </a:solidFill>
                          <a:latin typeface="Calibri" charset="0"/>
                          <a:ea typeface="MS PGothic" pitchFamily="34" charset="-128"/>
                        </a:defRPr>
                      </a:lvl4pPr>
                      <a:lvl5pPr marL="2057400" indent="-228600" defTabSz="457200">
                        <a:spcBef>
                          <a:spcPct val="20000"/>
                        </a:spcBef>
                        <a:buFont typeface="Arial" charset="0"/>
                        <a:defRPr sz="1600">
                          <a:solidFill>
                            <a:schemeClr val="tx1"/>
                          </a:solidFill>
                          <a:latin typeface="Calibri" charset="0"/>
                          <a:ea typeface="MS PGothic" pitchFamily="34" charset="-128"/>
                        </a:defRPr>
                      </a:lvl5pPr>
                      <a:lvl6pPr marL="25146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6pPr>
                      <a:lvl7pPr marL="29718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7pPr>
                      <a:lvl8pPr marL="34290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8pPr>
                      <a:lvl9pPr marL="3886200" indent="-228600" defTabSz="457200" eaLnBrk="0" fontAlgn="base" hangingPunct="0">
                        <a:spcBef>
                          <a:spcPct val="20000"/>
                        </a:spcBef>
                        <a:spcAft>
                          <a:spcPct val="0"/>
                        </a:spcAft>
                        <a:buFont typeface="Arial" charset="0"/>
                        <a:defRPr sz="1600">
                          <a:solidFill>
                            <a:schemeClr val="tx1"/>
                          </a:solidFill>
                          <a:latin typeface="Calibri" charset="0"/>
                          <a:ea typeface="MS PGothic"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altLang="en-US" sz="1300" b="0" i="0" u="none" strike="noStrike" cap="none" normalizeH="0" baseline="0" dirty="0" smtClean="0">
                          <a:ln>
                            <a:noFill/>
                          </a:ln>
                          <a:solidFill>
                            <a:srgbClr val="000000"/>
                          </a:solidFill>
                          <a:effectLst/>
                          <a:latin typeface="Calibri" charset="0"/>
                          <a:ea typeface="MS PGothic" pitchFamily="34" charset="-128"/>
                        </a:rPr>
                        <a:t>133.34 kg/m</a:t>
                      </a:r>
                      <a:endParaRPr kumimoji="0" lang="en-GB" altLang="en-US" sz="1600" b="0" i="0" u="none" strike="noStrike" cap="none" normalizeH="0" baseline="0" dirty="0" smtClean="0">
                        <a:ln>
                          <a:noFill/>
                        </a:ln>
                        <a:solidFill>
                          <a:srgbClr val="000000"/>
                        </a:solidFill>
                        <a:effectLst/>
                        <a:latin typeface="Times New Roman" pitchFamily="18" charset="0"/>
                        <a:ea typeface="MS PGothic" pitchFamily="34" charset="-128"/>
                        <a:cs typeface="Times New Roman" pitchFamily="18" charset="0"/>
                      </a:endParaRPr>
                    </a:p>
                  </a:txBody>
                  <a:tcPr marL="91416" marR="9141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13341" name="TextBox 7"/>
          <p:cNvSpPr txBox="1">
            <a:spLocks noChangeArrowheads="1"/>
          </p:cNvSpPr>
          <p:nvPr/>
        </p:nvSpPr>
        <p:spPr bwMode="auto">
          <a:xfrm>
            <a:off x="5065980" y="1069533"/>
            <a:ext cx="6602280" cy="54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US" sz="2133" dirty="0"/>
              <a:t>A full-scale dynamic testing rig (DTR) sample will consist of carcass, barrier, composite pressure armor, tensile armor and wear layers.</a:t>
            </a:r>
          </a:p>
          <a:p>
            <a:endParaRPr lang="en-GB" altLang="en-US" sz="2133" dirty="0"/>
          </a:p>
          <a:p>
            <a:pPr>
              <a:buFont typeface="Arial" panose="020B0604020202020204" pitchFamily="34" charset="0"/>
              <a:buChar char="•"/>
            </a:pPr>
            <a:r>
              <a:rPr lang="en-GB" altLang="en-US" sz="2133" dirty="0"/>
              <a:t>In addition to testing tensile-fatigue-critical tensile amour layers, the effect of bending loads on the composite pressure layer can be studied. </a:t>
            </a:r>
          </a:p>
          <a:p>
            <a:pPr>
              <a:buFont typeface="Arial" panose="020B0604020202020204" pitchFamily="34" charset="0"/>
              <a:buChar char="•"/>
            </a:pPr>
            <a:endParaRPr lang="en-GB" altLang="en-US" sz="2133" dirty="0"/>
          </a:p>
          <a:p>
            <a:pPr>
              <a:buFont typeface="Arial" panose="020B0604020202020204" pitchFamily="34" charset="0"/>
              <a:buChar char="•"/>
            </a:pPr>
            <a:r>
              <a:rPr lang="en-GB" altLang="en-US" sz="2133" dirty="0"/>
              <a:t>Additionally, the effect of the interaction between the tensile and composite pressure armor will be captured.</a:t>
            </a:r>
          </a:p>
          <a:p>
            <a:pPr>
              <a:buFont typeface="Arial" panose="020B0604020202020204" pitchFamily="34" charset="0"/>
              <a:buChar char="•"/>
            </a:pPr>
            <a:endParaRPr lang="en-GB" altLang="en-US" sz="2133" dirty="0"/>
          </a:p>
          <a:p>
            <a:pPr>
              <a:buFont typeface="Arial" panose="020B0604020202020204" pitchFamily="34" charset="0"/>
              <a:buChar char="•"/>
            </a:pPr>
            <a:r>
              <a:rPr lang="en-GB" altLang="en-US" sz="2133" dirty="0"/>
              <a:t>Changes in friction factor and its effect will be studied.</a:t>
            </a:r>
          </a:p>
          <a:p>
            <a:pPr>
              <a:buFont typeface="Arial" panose="020B0604020202020204" pitchFamily="34" charset="0"/>
              <a:buChar char="•"/>
            </a:pPr>
            <a:endParaRPr lang="en-GB" altLang="en-US" sz="2133" dirty="0"/>
          </a:p>
          <a:p>
            <a:pPr>
              <a:buFont typeface="Arial" panose="020B0604020202020204" pitchFamily="34" charset="0"/>
              <a:buChar char="•"/>
            </a:pPr>
            <a:endParaRPr lang="en-US" altLang="en-US" sz="2666" dirty="0"/>
          </a:p>
        </p:txBody>
      </p:sp>
      <p:sp>
        <p:nvSpPr>
          <p:cNvPr id="13342" name="Rectangle 2"/>
          <p:cNvSpPr>
            <a:spLocks noChangeArrowheads="1"/>
          </p:cNvSpPr>
          <p:nvPr/>
        </p:nvSpPr>
        <p:spPr bwMode="auto">
          <a:xfrm>
            <a:off x="374553" y="3316847"/>
            <a:ext cx="4837440" cy="31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66" dirty="0"/>
              <a:t>Full-scale dynamic fatigue test rig at ETA International</a:t>
            </a:r>
            <a:endParaRPr lang="en-GB" altLang="en-US" sz="1466" dirty="0"/>
          </a:p>
        </p:txBody>
      </p:sp>
      <p:sp>
        <p:nvSpPr>
          <p:cNvPr id="13343" name="Rectangle 3"/>
          <p:cNvSpPr>
            <a:spLocks noChangeArrowheads="1"/>
          </p:cNvSpPr>
          <p:nvPr/>
        </p:nvSpPr>
        <p:spPr bwMode="auto">
          <a:xfrm>
            <a:off x="374553" y="5562044"/>
            <a:ext cx="3122971" cy="31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66" dirty="0"/>
              <a:t>Full-scale pipe and test parameters</a:t>
            </a:r>
            <a:endParaRPr lang="en-GB" altLang="en-US" sz="1466" dirty="0"/>
          </a:p>
        </p:txBody>
      </p:sp>
      <p:sp>
        <p:nvSpPr>
          <p:cNvPr id="3" name="Title 2"/>
          <p:cNvSpPr>
            <a:spLocks noGrp="1"/>
          </p:cNvSpPr>
          <p:nvPr>
            <p:ph type="title"/>
          </p:nvPr>
        </p:nvSpPr>
        <p:spPr/>
        <p:txBody>
          <a:bodyPr/>
          <a:lstStyle/>
          <a:p>
            <a:r>
              <a:rPr lang="en-US" altLang="en-US" dirty="0" smtClean="0">
                <a:cs typeface="Arial" panose="020B0604020202020204" pitchFamily="34" charset="0"/>
              </a:rPr>
              <a:t>Large-scale </a:t>
            </a:r>
            <a:r>
              <a:rPr lang="en-US" altLang="en-US" dirty="0">
                <a:cs typeface="Arial" panose="020B0604020202020204" pitchFamily="34" charset="0"/>
              </a:rPr>
              <a:t>Dynamic Testing </a:t>
            </a:r>
            <a:r>
              <a:rPr lang="en-US" altLang="en-US" dirty="0" smtClean="0">
                <a:cs typeface="Arial" panose="020B0604020202020204" pitchFamily="34" charset="0"/>
              </a:rPr>
              <a:t>- </a:t>
            </a:r>
            <a:r>
              <a:rPr lang="en-US" altLang="en-US" dirty="0">
                <a:cs typeface="Arial" panose="020B0604020202020204" pitchFamily="34" charset="0"/>
              </a:rPr>
              <a:t>Combined Loading Testing </a:t>
            </a:r>
            <a:br>
              <a:rPr lang="en-US" altLang="en-US" dirty="0">
                <a:cs typeface="Arial" panose="020B0604020202020204" pitchFamily="34" charset="0"/>
              </a:rPr>
            </a:br>
            <a:endParaRPr lang="en-GB" dirty="0"/>
          </a:p>
        </p:txBody>
      </p:sp>
    </p:spTree>
    <p:extLst>
      <p:ext uri="{BB962C8B-B14F-4D97-AF65-F5344CB8AC3E}">
        <p14:creationId xmlns:p14="http://schemas.microsoft.com/office/powerpoint/2010/main" val="3368874737"/>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D558541-60C9-42A2-8392-FF12533A6B7A}" type="slidenum">
              <a:rPr lang="en-US" smtClean="0"/>
              <a:t>11</a:t>
            </a:fld>
            <a:endParaRPr lang="en-US" dirty="0"/>
          </a:p>
        </p:txBody>
      </p:sp>
      <p:sp>
        <p:nvSpPr>
          <p:cNvPr id="4" name="Rectangle 3"/>
          <p:cNvSpPr/>
          <p:nvPr/>
        </p:nvSpPr>
        <p:spPr>
          <a:xfrm>
            <a:off x="0" y="0"/>
            <a:ext cx="12192000" cy="2139039"/>
          </a:xfrm>
          <a:prstGeom prst="rect">
            <a:avLst/>
          </a:prstGeom>
          <a:gradFill flip="none" rotWithShape="1">
            <a:gsLst>
              <a:gs pos="0">
                <a:srgbClr val="FFFFAF"/>
              </a:gs>
              <a:gs pos="100000">
                <a:schemeClr val="accent1">
                  <a:lumMod val="20000"/>
                  <a:lumOff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2137025"/>
            <a:ext cx="12192000" cy="4402177"/>
          </a:xfrm>
          <a:prstGeom prst="rect">
            <a:avLst/>
          </a:prstGeom>
          <a:gradFill flip="none" rotWithShape="1">
            <a:gsLst>
              <a:gs pos="0">
                <a:schemeClr val="accent1">
                  <a:lumMod val="20000"/>
                  <a:lumOff val="80000"/>
                </a:schemeClr>
              </a:gs>
              <a:gs pos="100000">
                <a:schemeClr val="accent1">
                  <a:lumMod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4294" y="1743679"/>
            <a:ext cx="2929014" cy="4765569"/>
          </a:xfrm>
          <a:prstGeom prst="rect">
            <a:avLst/>
          </a:prstGeom>
          <a:effectLst>
            <a:outerShdw blurRad="76200" dist="12700" dir="5400000" algn="ctr" rotWithShape="0">
              <a:srgbClr val="000000">
                <a:alpha val="43137"/>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70584" y="1743679"/>
            <a:ext cx="4429240" cy="4765569"/>
          </a:xfrm>
          <a:prstGeom prst="rect">
            <a:avLst/>
          </a:prstGeom>
          <a:effectLst>
            <a:outerShdw blurRad="76200" dist="12700" dir="5400000" algn="ctr" rotWithShape="0">
              <a:srgbClr val="000000">
                <a:alpha val="43137"/>
              </a:srgbClr>
            </a:outerShdw>
          </a:effectLst>
        </p:spPr>
      </p:pic>
      <p:sp>
        <p:nvSpPr>
          <p:cNvPr id="8" name="Rectangle 7"/>
          <p:cNvSpPr/>
          <p:nvPr/>
        </p:nvSpPr>
        <p:spPr>
          <a:xfrm>
            <a:off x="0" y="6539202"/>
            <a:ext cx="12192000" cy="318798"/>
          </a:xfrm>
          <a:prstGeom prst="rect">
            <a:avLst/>
          </a:prstGeom>
          <a:gradFill flip="none" rotWithShape="1">
            <a:gsLst>
              <a:gs pos="0">
                <a:srgbClr val="FFDE75"/>
              </a:gs>
              <a:gs pos="100000">
                <a:srgbClr val="D2A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rotWithShape="1">
          <a:blip r:embed="rId5">
            <a:lum bright="70000" contrast="-70000"/>
          </a:blip>
          <a:srcRect l="14400" t="15782" r="43731" b="57270"/>
          <a:stretch/>
        </p:blipFill>
        <p:spPr>
          <a:xfrm>
            <a:off x="5676900" y="127676"/>
            <a:ext cx="2571750" cy="2011364"/>
          </a:xfrm>
          <a:prstGeom prst="rect">
            <a:avLst/>
          </a:prstGeom>
        </p:spPr>
      </p:pic>
      <p:pic>
        <p:nvPicPr>
          <p:cNvPr id="10" name="Picture 9"/>
          <p:cNvPicPr>
            <a:picLocks noChangeAspect="1"/>
          </p:cNvPicPr>
          <p:nvPr/>
        </p:nvPicPr>
        <p:blipFill rotWithShape="1">
          <a:blip r:embed="rId5">
            <a:lum bright="70000" contrast="-70000"/>
          </a:blip>
          <a:srcRect l="24872" t="15782" r="43731" b="57270"/>
          <a:stretch/>
        </p:blipFill>
        <p:spPr>
          <a:xfrm>
            <a:off x="0" y="129388"/>
            <a:ext cx="1928524" cy="2011364"/>
          </a:xfrm>
          <a:prstGeom prst="rect">
            <a:avLst/>
          </a:prstGeom>
        </p:spPr>
      </p:pic>
      <p:sp>
        <p:nvSpPr>
          <p:cNvPr id="11" name="Title 1"/>
          <p:cNvSpPr>
            <a:spLocks noGrp="1"/>
          </p:cNvSpPr>
          <p:nvPr>
            <p:ph type="title"/>
          </p:nvPr>
        </p:nvSpPr>
        <p:spPr>
          <a:xfrm>
            <a:off x="505327" y="551747"/>
            <a:ext cx="11133308" cy="1021002"/>
          </a:xfrm>
        </p:spPr>
        <p:txBody>
          <a:bodyPr/>
          <a:lstStyle/>
          <a:p>
            <a:r>
              <a:rPr lang="en-GB" dirty="0" smtClean="0"/>
              <a:t>System Optimisation</a:t>
            </a:r>
            <a:endParaRPr lang="en-GB" dirty="0"/>
          </a:p>
        </p:txBody>
      </p:sp>
      <p:sp>
        <p:nvSpPr>
          <p:cNvPr id="13" name="Oval 12"/>
          <p:cNvSpPr/>
          <p:nvPr/>
        </p:nvSpPr>
        <p:spPr>
          <a:xfrm>
            <a:off x="1355352" y="1919357"/>
            <a:ext cx="378198" cy="698139"/>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p:cNvSpPr/>
          <p:nvPr/>
        </p:nvSpPr>
        <p:spPr>
          <a:xfrm>
            <a:off x="1470584" y="3276077"/>
            <a:ext cx="1440604" cy="870599"/>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p:cNvSpPr/>
          <p:nvPr/>
        </p:nvSpPr>
        <p:spPr>
          <a:xfrm>
            <a:off x="4791379" y="6177005"/>
            <a:ext cx="971550" cy="53508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p:cNvSpPr/>
          <p:nvPr/>
        </p:nvSpPr>
        <p:spPr>
          <a:xfrm>
            <a:off x="9604863" y="6185550"/>
            <a:ext cx="971550" cy="53508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p:cNvSpPr/>
          <p:nvPr/>
        </p:nvSpPr>
        <p:spPr>
          <a:xfrm>
            <a:off x="7682400" y="1949369"/>
            <a:ext cx="378198" cy="698139"/>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1747292" y="1549967"/>
            <a:ext cx="4267764" cy="1569660"/>
          </a:xfrm>
          <a:prstGeom prst="rect">
            <a:avLst/>
          </a:prstGeom>
          <a:noFill/>
        </p:spPr>
        <p:txBody>
          <a:bodyPr wrap="square" rtlCol="0">
            <a:spAutoFit/>
          </a:bodyPr>
          <a:lstStyle/>
          <a:p>
            <a:pPr marL="285750" indent="-285750">
              <a:buFont typeface="Wingdings" panose="05000000000000000000" pitchFamily="2" charset="2"/>
              <a:buChar char="ü"/>
            </a:pPr>
            <a:r>
              <a:rPr lang="en-GB" sz="1600" dirty="0" smtClean="0">
                <a:latin typeface="GE Inspira" panose="020F0603030400020203" pitchFamily="34" charset="0"/>
              </a:rPr>
              <a:t>Top end tension reduction</a:t>
            </a:r>
          </a:p>
          <a:p>
            <a:pPr marL="285750" indent="-285750">
              <a:buFont typeface="Wingdings" panose="05000000000000000000" pitchFamily="2" charset="2"/>
              <a:buChar char="ü"/>
            </a:pPr>
            <a:r>
              <a:rPr lang="en-GB" sz="1600" dirty="0" smtClean="0">
                <a:latin typeface="GE Inspira" panose="020F0603030400020203" pitchFamily="34" charset="0"/>
              </a:rPr>
              <a:t>Optimise platform capacity vs no. of risers</a:t>
            </a:r>
          </a:p>
          <a:p>
            <a:pPr marL="285750" indent="-285750">
              <a:buFont typeface="Wingdings" panose="05000000000000000000" pitchFamily="2" charset="2"/>
              <a:buChar char="ü"/>
            </a:pPr>
            <a:endParaRPr lang="en-GB" sz="1600" dirty="0" smtClean="0">
              <a:latin typeface="GE Inspira" panose="020F0603030400020203" pitchFamily="34" charset="0"/>
            </a:endParaRPr>
          </a:p>
          <a:p>
            <a:pPr marL="285750" indent="-285750">
              <a:buFont typeface="Wingdings" panose="05000000000000000000" pitchFamily="2" charset="2"/>
              <a:buChar char="ü"/>
            </a:pPr>
            <a:r>
              <a:rPr lang="en-GB" sz="1600" dirty="0" smtClean="0">
                <a:latin typeface="GE Inspira" panose="020F0603030400020203" pitchFamily="34" charset="0"/>
              </a:rPr>
              <a:t>Simpler </a:t>
            </a:r>
            <a:r>
              <a:rPr lang="en-GB" sz="1600" dirty="0">
                <a:latin typeface="GE Inspira" panose="020F0603030400020203" pitchFamily="34" charset="0"/>
              </a:rPr>
              <a:t>bend stiffener design due to less onerous  requirements </a:t>
            </a:r>
          </a:p>
          <a:p>
            <a:endParaRPr lang="en-GB" sz="1600" dirty="0">
              <a:solidFill>
                <a:srgbClr val="FF0000"/>
              </a:solidFill>
              <a:latin typeface="GE Inspira" panose="020F0603030400020203" pitchFamily="34" charset="0"/>
            </a:endParaRPr>
          </a:p>
        </p:txBody>
      </p:sp>
      <p:sp>
        <p:nvSpPr>
          <p:cNvPr id="23" name="TextBox 22"/>
          <p:cNvSpPr txBox="1"/>
          <p:nvPr/>
        </p:nvSpPr>
        <p:spPr>
          <a:xfrm>
            <a:off x="3013082" y="3439275"/>
            <a:ext cx="4267200" cy="584775"/>
          </a:xfrm>
          <a:prstGeom prst="rect">
            <a:avLst/>
          </a:prstGeom>
          <a:noFill/>
        </p:spPr>
        <p:txBody>
          <a:bodyPr wrap="square" rtlCol="0">
            <a:spAutoFit/>
          </a:bodyPr>
          <a:lstStyle/>
          <a:p>
            <a:pPr marL="285750" indent="-285750">
              <a:buFont typeface="Wingdings" panose="05000000000000000000" pitchFamily="2" charset="2"/>
              <a:buChar char="ü"/>
            </a:pPr>
            <a:r>
              <a:rPr lang="en-GB" sz="1600" dirty="0" smtClean="0">
                <a:latin typeface="GE Inspira" panose="020F0603030400020203" pitchFamily="34" charset="0"/>
              </a:rPr>
              <a:t>Reduced buoyancy requirements </a:t>
            </a:r>
          </a:p>
          <a:p>
            <a:pPr marL="285750" indent="-285750">
              <a:buFont typeface="Wingdings" panose="05000000000000000000" pitchFamily="2" charset="2"/>
              <a:buChar char="ü"/>
            </a:pPr>
            <a:r>
              <a:rPr lang="en-GB" sz="1600" dirty="0" smtClean="0">
                <a:latin typeface="GE Inspira" panose="020F0603030400020203" pitchFamily="34" charset="0"/>
              </a:rPr>
              <a:t>Installation time saving </a:t>
            </a:r>
            <a:endParaRPr lang="en-GB" sz="1600" dirty="0">
              <a:latin typeface="GE Inspira" panose="020F0603030400020203" pitchFamily="34" charset="0"/>
            </a:endParaRPr>
          </a:p>
        </p:txBody>
      </p:sp>
      <p:sp>
        <p:nvSpPr>
          <p:cNvPr id="24" name="TextBox 23"/>
          <p:cNvSpPr txBox="1"/>
          <p:nvPr/>
        </p:nvSpPr>
        <p:spPr>
          <a:xfrm>
            <a:off x="8060598" y="2350968"/>
            <a:ext cx="3962400" cy="584775"/>
          </a:xfrm>
          <a:prstGeom prst="rect">
            <a:avLst/>
          </a:prstGeom>
          <a:noFill/>
        </p:spPr>
        <p:txBody>
          <a:bodyPr wrap="square" rtlCol="0">
            <a:spAutoFit/>
          </a:bodyPr>
          <a:lstStyle/>
          <a:p>
            <a:pPr marL="285750" indent="-285750">
              <a:buFont typeface="Wingdings" panose="05000000000000000000" pitchFamily="2" charset="2"/>
              <a:buChar char="ü"/>
            </a:pPr>
            <a:r>
              <a:rPr lang="en-GB" sz="1600" dirty="0" smtClean="0">
                <a:latin typeface="GE Inspira" panose="020F0603030400020203" pitchFamily="34" charset="0"/>
              </a:rPr>
              <a:t>Reduction in weight &amp; top tension allows increased free hanging catenary length</a:t>
            </a:r>
            <a:endParaRPr lang="en-GB" sz="1600" dirty="0">
              <a:latin typeface="GE Inspira" panose="020F0603030400020203" pitchFamily="34" charset="0"/>
            </a:endParaRPr>
          </a:p>
        </p:txBody>
      </p:sp>
      <p:sp>
        <p:nvSpPr>
          <p:cNvPr id="25" name="TextBox 24"/>
          <p:cNvSpPr txBox="1"/>
          <p:nvPr/>
        </p:nvSpPr>
        <p:spPr>
          <a:xfrm>
            <a:off x="4485267" y="5703792"/>
            <a:ext cx="3962400" cy="338554"/>
          </a:xfrm>
          <a:prstGeom prst="rect">
            <a:avLst/>
          </a:prstGeom>
          <a:noFill/>
        </p:spPr>
        <p:txBody>
          <a:bodyPr wrap="square" rtlCol="0">
            <a:spAutoFit/>
          </a:bodyPr>
          <a:lstStyle/>
          <a:p>
            <a:pPr marL="285750" indent="-285750">
              <a:buFont typeface="Wingdings" panose="05000000000000000000" pitchFamily="2" charset="2"/>
              <a:buChar char="ü"/>
            </a:pPr>
            <a:r>
              <a:rPr lang="en-GB" sz="1600" dirty="0" smtClean="0">
                <a:solidFill>
                  <a:schemeClr val="bg1"/>
                </a:solidFill>
                <a:latin typeface="GE Inspira" panose="020F0603030400020203" pitchFamily="34" charset="0"/>
              </a:rPr>
              <a:t>CPA optimised to meet TDP demands</a:t>
            </a:r>
            <a:endParaRPr lang="en-GB" sz="1600" dirty="0">
              <a:solidFill>
                <a:schemeClr val="bg1"/>
              </a:solidFill>
              <a:latin typeface="GE Inspira" panose="020F0603030400020203" pitchFamily="34" charset="0"/>
            </a:endParaRPr>
          </a:p>
        </p:txBody>
      </p:sp>
      <p:sp>
        <p:nvSpPr>
          <p:cNvPr id="26" name="TextBox 25"/>
          <p:cNvSpPr txBox="1"/>
          <p:nvPr/>
        </p:nvSpPr>
        <p:spPr>
          <a:xfrm>
            <a:off x="8292270" y="3400693"/>
            <a:ext cx="3301630" cy="584775"/>
          </a:xfrm>
          <a:prstGeom prst="rect">
            <a:avLst/>
          </a:prstGeom>
          <a:noFill/>
        </p:spPr>
        <p:txBody>
          <a:bodyPr wrap="square" rtlCol="0">
            <a:spAutoFit/>
          </a:bodyPr>
          <a:lstStyle/>
          <a:p>
            <a:pPr marL="285750" indent="-285750">
              <a:buFont typeface="Wingdings" panose="05000000000000000000" pitchFamily="2" charset="2"/>
              <a:buChar char="ü"/>
            </a:pPr>
            <a:r>
              <a:rPr lang="en-GB" sz="1600" dirty="0" smtClean="0">
                <a:latin typeface="GE Inspira" panose="020F0603030400020203" pitchFamily="34" charset="0"/>
              </a:rPr>
              <a:t>Reduced overall pipe diameter improves dynamic stability</a:t>
            </a:r>
            <a:endParaRPr lang="en-GB" sz="1600" dirty="0">
              <a:latin typeface="GE Inspira" panose="020F0603030400020203"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8355" y="3953540"/>
            <a:ext cx="3660025" cy="1979679"/>
          </a:xfrm>
          <a:prstGeom prst="rect">
            <a:avLst/>
          </a:prstGeom>
        </p:spPr>
      </p:pic>
    </p:spTree>
    <p:extLst>
      <p:ext uri="{BB962C8B-B14F-4D97-AF65-F5344CB8AC3E}">
        <p14:creationId xmlns:p14="http://schemas.microsoft.com/office/powerpoint/2010/main" val="82852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18804" t="18318" r="18338" b="18825"/>
          <a:stretch/>
        </p:blipFill>
        <p:spPr>
          <a:xfrm>
            <a:off x="6652726" y="1572749"/>
            <a:ext cx="5285251" cy="5285251"/>
          </a:xfrm>
          <a:prstGeom prst="rect">
            <a:avLst/>
          </a:prstGeom>
        </p:spPr>
      </p:pic>
      <p:sp>
        <p:nvSpPr>
          <p:cNvPr id="2" name="Title 1"/>
          <p:cNvSpPr>
            <a:spLocks noGrp="1"/>
          </p:cNvSpPr>
          <p:nvPr>
            <p:ph type="title"/>
          </p:nvPr>
        </p:nvSpPr>
        <p:spPr/>
        <p:txBody>
          <a:bodyPr/>
          <a:lstStyle/>
          <a:p>
            <a:r>
              <a:rPr lang="en-GB" dirty="0" smtClean="0"/>
              <a:t>Capability – Composite Pressure Armour</a:t>
            </a:r>
            <a:endParaRPr lang="en-GB" dirty="0"/>
          </a:p>
        </p:txBody>
      </p:sp>
      <p:sp>
        <p:nvSpPr>
          <p:cNvPr id="4" name="Slide Number Placeholder 3"/>
          <p:cNvSpPr>
            <a:spLocks noGrp="1"/>
          </p:cNvSpPr>
          <p:nvPr>
            <p:ph type="sldNum" sz="quarter" idx="12"/>
          </p:nvPr>
        </p:nvSpPr>
        <p:spPr>
          <a:xfrm>
            <a:off x="11339704" y="6316691"/>
            <a:ext cx="437030" cy="162603"/>
          </a:xfrm>
        </p:spPr>
        <p:txBody>
          <a:bodyPr/>
          <a:lstStyle/>
          <a:p>
            <a:fld id="{0D558541-60C9-42A2-8392-FF12533A6B7A}" type="slidenum">
              <a:rPr lang="en-US" smtClean="0"/>
              <a:t>12</a:t>
            </a:fld>
            <a:endParaRPr lang="en-US"/>
          </a:p>
        </p:txBody>
      </p:sp>
      <p:pic>
        <p:nvPicPr>
          <p:cNvPr id="12" name="Picture 11"/>
          <p:cNvPicPr>
            <a:picLocks noChangeAspect="1"/>
          </p:cNvPicPr>
          <p:nvPr/>
        </p:nvPicPr>
        <p:blipFill>
          <a:blip r:embed="rId4"/>
          <a:stretch>
            <a:fillRect/>
          </a:stretch>
        </p:blipFill>
        <p:spPr>
          <a:xfrm>
            <a:off x="7063472" y="1868087"/>
            <a:ext cx="1582050" cy="1559133"/>
          </a:xfrm>
          <a:prstGeom prst="rect">
            <a:avLst/>
          </a:prstGeom>
        </p:spPr>
      </p:pic>
      <p:sp>
        <p:nvSpPr>
          <p:cNvPr id="16" name="Oval 15"/>
          <p:cNvSpPr/>
          <p:nvPr/>
        </p:nvSpPr>
        <p:spPr>
          <a:xfrm>
            <a:off x="8957814" y="2188422"/>
            <a:ext cx="727078" cy="698139"/>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419221" y="3082945"/>
            <a:ext cx="1753496" cy="1723549"/>
          </a:xfrm>
          <a:prstGeom prst="rect">
            <a:avLst/>
          </a:prstGeom>
          <a:noFill/>
        </p:spPr>
        <p:txBody>
          <a:bodyPr wrap="square" lIns="0" tIns="0" rIns="0" bIns="0" rtlCol="0" anchor="ctr">
            <a:spAutoFit/>
          </a:bodyPr>
          <a:lstStyle/>
          <a:p>
            <a:pPr algn="ctr"/>
            <a:r>
              <a:rPr lang="en-GB" sz="2800" dirty="0" smtClean="0">
                <a:latin typeface="GE Inspira" panose="020F0603030400020203" pitchFamily="34" charset="0"/>
              </a:rPr>
              <a:t>8” ID</a:t>
            </a:r>
          </a:p>
          <a:p>
            <a:pPr algn="ctr"/>
            <a:r>
              <a:rPr lang="en-GB" sz="2800" dirty="0" smtClean="0">
                <a:solidFill>
                  <a:schemeClr val="accent5">
                    <a:lumMod val="50000"/>
                  </a:schemeClr>
                </a:solidFill>
                <a:latin typeface="GE Inspira" panose="020F0603030400020203" pitchFamily="34" charset="0"/>
              </a:rPr>
              <a:t>5000 psi</a:t>
            </a:r>
          </a:p>
          <a:p>
            <a:pPr algn="ctr"/>
            <a:r>
              <a:rPr lang="en-GB" sz="2800" dirty="0" smtClean="0">
                <a:solidFill>
                  <a:srgbClr val="FFC000"/>
                </a:solidFill>
                <a:latin typeface="GE Inspira" panose="020F0603030400020203" pitchFamily="34" charset="0"/>
              </a:rPr>
              <a:t>10000 psi</a:t>
            </a:r>
          </a:p>
          <a:p>
            <a:pPr algn="ctr"/>
            <a:r>
              <a:rPr lang="en-GB" sz="2800" dirty="0" smtClean="0">
                <a:solidFill>
                  <a:srgbClr val="FF0000"/>
                </a:solidFill>
                <a:latin typeface="GE Inspira" panose="020F0603030400020203" pitchFamily="34" charset="0"/>
              </a:rPr>
              <a:t>20000 psi</a:t>
            </a:r>
          </a:p>
        </p:txBody>
      </p:sp>
      <p:cxnSp>
        <p:nvCxnSpPr>
          <p:cNvPr id="19" name="Straight Connector 18"/>
          <p:cNvCxnSpPr/>
          <p:nvPr/>
        </p:nvCxnSpPr>
        <p:spPr>
          <a:xfrm>
            <a:off x="6298162" y="3012141"/>
            <a:ext cx="765309" cy="0"/>
          </a:xfrm>
          <a:prstGeom prst="line">
            <a:avLst/>
          </a:prstGeom>
          <a:noFill/>
          <a:ln w="38100">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p:nvPr/>
        </p:nvCxnSpPr>
        <p:spPr>
          <a:xfrm>
            <a:off x="6104277" y="2704289"/>
            <a:ext cx="991491" cy="0"/>
          </a:xfrm>
          <a:prstGeom prst="line">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p:cNvCxnSpPr/>
          <p:nvPr/>
        </p:nvCxnSpPr>
        <p:spPr>
          <a:xfrm>
            <a:off x="5723068" y="2394384"/>
            <a:ext cx="1340404" cy="0"/>
          </a:xfrm>
          <a:prstGeom prst="lin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a:off x="6393270" y="3345630"/>
            <a:ext cx="670202" cy="0"/>
          </a:xfrm>
          <a:prstGeom prst="line">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18" name="Picture 17"/>
          <p:cNvPicPr>
            <a:picLocks noChangeAspect="1"/>
          </p:cNvPicPr>
          <p:nvPr/>
        </p:nvPicPr>
        <p:blipFill rotWithShape="1">
          <a:blip r:embed="rId5">
            <a:extLst>
              <a:ext uri="{28A0092B-C50C-407E-A947-70E740481C1C}">
                <a14:useLocalDpi xmlns:a14="http://schemas.microsoft.com/office/drawing/2010/main"/>
              </a:ext>
            </a:extLst>
          </a:blip>
          <a:srcRect l="23269" r="55321" b="81178"/>
          <a:stretch/>
        </p:blipFill>
        <p:spPr>
          <a:xfrm rot="5400000" flipH="1">
            <a:off x="3436109" y="3854373"/>
            <a:ext cx="3708922" cy="2039024"/>
          </a:xfrm>
          <a:prstGeom prst="rect">
            <a:avLst/>
          </a:prstGeom>
          <a:effectLst>
            <a:outerShdw blurRad="63500" dist="12700" sx="101000" sy="101000" algn="ctr" rotWithShape="0">
              <a:prstClr val="black">
                <a:alpha val="40000"/>
              </a:prstClr>
            </a:outerShdw>
          </a:effectLst>
        </p:spPr>
      </p:pic>
      <p:pic>
        <p:nvPicPr>
          <p:cNvPr id="20" name="Picture 19"/>
          <p:cNvPicPr>
            <a:picLocks noChangeAspect="1"/>
          </p:cNvPicPr>
          <p:nvPr/>
        </p:nvPicPr>
        <p:blipFill rotWithShape="1">
          <a:blip r:embed="rId5">
            <a:extLst>
              <a:ext uri="{28A0092B-C50C-407E-A947-70E740481C1C}">
                <a14:useLocalDpi xmlns:a14="http://schemas.microsoft.com/office/drawing/2010/main"/>
              </a:ext>
            </a:extLst>
          </a:blip>
          <a:srcRect l="42857" r="55281" b="83618"/>
          <a:stretch/>
        </p:blipFill>
        <p:spPr>
          <a:xfrm rot="5400000" flipH="1">
            <a:off x="4946520" y="2022343"/>
            <a:ext cx="322520" cy="1671636"/>
          </a:xfrm>
          <a:prstGeom prst="rect">
            <a:avLst/>
          </a:prstGeom>
          <a:effectLst>
            <a:outerShdw blurRad="63500" dist="12700" sx="101000" sy="101000" algn="ctr" rotWithShape="0">
              <a:prstClr val="black">
                <a:alpha val="40000"/>
              </a:prstClr>
            </a:outerShdw>
          </a:effectLst>
        </p:spPr>
      </p:pic>
      <p:pic>
        <p:nvPicPr>
          <p:cNvPr id="23" name="Picture 22"/>
          <p:cNvPicPr>
            <a:picLocks noChangeAspect="1"/>
          </p:cNvPicPr>
          <p:nvPr/>
        </p:nvPicPr>
        <p:blipFill rotWithShape="1">
          <a:blip r:embed="rId5">
            <a:extLst>
              <a:ext uri="{28A0092B-C50C-407E-A947-70E740481C1C}">
                <a14:useLocalDpi xmlns:a14="http://schemas.microsoft.com/office/drawing/2010/main"/>
              </a:ext>
            </a:extLst>
          </a:blip>
          <a:srcRect l="42857" r="55321" b="86872"/>
          <a:stretch/>
        </p:blipFill>
        <p:spPr>
          <a:xfrm rot="5400000" flipH="1">
            <a:off x="4735660" y="1924971"/>
            <a:ext cx="315619" cy="1243015"/>
          </a:xfrm>
          <a:prstGeom prst="rect">
            <a:avLst/>
          </a:prstGeom>
          <a:effectLst>
            <a:outerShdw blurRad="63500" dist="12700" sx="101000" sy="101000" algn="ctr" rotWithShape="0">
              <a:prstClr val="black">
                <a:alpha val="40000"/>
              </a:prstClr>
            </a:outerShdw>
          </a:effectLst>
        </p:spPr>
      </p:pic>
      <p:sp>
        <p:nvSpPr>
          <p:cNvPr id="31" name="TextBox 30"/>
          <p:cNvSpPr txBox="1"/>
          <p:nvPr/>
        </p:nvSpPr>
        <p:spPr>
          <a:xfrm>
            <a:off x="967284" y="5195983"/>
            <a:ext cx="3309257" cy="307777"/>
          </a:xfrm>
          <a:prstGeom prst="rect">
            <a:avLst/>
          </a:prstGeom>
          <a:noFill/>
        </p:spPr>
        <p:txBody>
          <a:bodyPr wrap="square" lIns="0" tIns="0" rIns="0" bIns="0" rtlCol="0">
            <a:spAutoFit/>
          </a:bodyPr>
          <a:lstStyle/>
          <a:p>
            <a:r>
              <a:rPr lang="en-GB" sz="2000" dirty="0" smtClean="0"/>
              <a:t>Pressure Capacity</a:t>
            </a:r>
          </a:p>
        </p:txBody>
      </p:sp>
      <p:sp>
        <p:nvSpPr>
          <p:cNvPr id="32" name="TextBox 31"/>
          <p:cNvSpPr txBox="1"/>
          <p:nvPr/>
        </p:nvSpPr>
        <p:spPr>
          <a:xfrm rot="16200000">
            <a:off x="-1296445" y="3678130"/>
            <a:ext cx="3309257" cy="307777"/>
          </a:xfrm>
          <a:prstGeom prst="rect">
            <a:avLst/>
          </a:prstGeom>
          <a:noFill/>
        </p:spPr>
        <p:txBody>
          <a:bodyPr wrap="square" lIns="0" tIns="0" rIns="0" bIns="0" rtlCol="0">
            <a:spAutoFit/>
          </a:bodyPr>
          <a:lstStyle/>
          <a:p>
            <a:r>
              <a:rPr lang="en-GB" sz="2000" dirty="0" smtClean="0"/>
              <a:t>Pressure Armour Thickness</a:t>
            </a:r>
          </a:p>
        </p:txBody>
      </p:sp>
      <p:cxnSp>
        <p:nvCxnSpPr>
          <p:cNvPr id="30" name="Elbow Connector 29"/>
          <p:cNvCxnSpPr/>
          <p:nvPr/>
        </p:nvCxnSpPr>
        <p:spPr>
          <a:xfrm>
            <a:off x="735055" y="2520819"/>
            <a:ext cx="2888021" cy="2556006"/>
          </a:xfrm>
          <a:prstGeom prst="bentConnector3">
            <a:avLst>
              <a:gd name="adj1" fmla="val 289"/>
            </a:avLst>
          </a:prstGeom>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512073" y="1140433"/>
            <a:ext cx="6420841" cy="1135888"/>
          </a:xfrm>
          <a:prstGeom prst="rect">
            <a:avLst/>
          </a:prstGeom>
        </p:spPr>
        <p:txBody>
          <a:bodyPr wrap="square">
            <a:spAutoFit/>
          </a:bodyPr>
          <a:lstStyle/>
          <a:p>
            <a:pPr>
              <a:lnSpc>
                <a:spcPct val="150000"/>
              </a:lnSpc>
            </a:pPr>
            <a:r>
              <a:rPr lang="en-GB" sz="2400" dirty="0">
                <a:latin typeface="GE Inspira" panose="020F0603030400020203" pitchFamily="34" charset="0"/>
              </a:rPr>
              <a:t>Single material qualification to cover entire pressure range</a:t>
            </a:r>
          </a:p>
        </p:txBody>
      </p:sp>
      <p:cxnSp>
        <p:nvCxnSpPr>
          <p:cNvPr id="6" name="Straight Arrow Connector 5"/>
          <p:cNvCxnSpPr/>
          <p:nvPr/>
        </p:nvCxnSpPr>
        <p:spPr>
          <a:xfrm flipV="1">
            <a:off x="967284" y="2886561"/>
            <a:ext cx="2195016" cy="1987324"/>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30818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3" end="3"/>
                                            </p:txEl>
                                          </p:spTgt>
                                        </p:tgtEl>
                                        <p:attrNameLst>
                                          <p:attrName>style.visibility</p:attrName>
                                        </p:attrNameLst>
                                      </p:cBhvr>
                                      <p:to>
                                        <p:strVal val="visible"/>
                                      </p:to>
                                    </p:set>
                                    <p:animEffect transition="in" filter="fade">
                                      <p:cBhvr>
                                        <p:cTn id="24"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34260" t="6630" r="49678" b="8999"/>
          <a:stretch/>
        </p:blipFill>
        <p:spPr>
          <a:xfrm>
            <a:off x="10126638" y="0"/>
            <a:ext cx="2074461" cy="6810234"/>
          </a:xfrm>
          <a:prstGeom prst="rect">
            <a:avLst/>
          </a:prstGeom>
        </p:spPr>
      </p:pic>
      <p:sp>
        <p:nvSpPr>
          <p:cNvPr id="13" name="Title 12"/>
          <p:cNvSpPr>
            <a:spLocks noGrp="1"/>
          </p:cNvSpPr>
          <p:nvPr>
            <p:ph type="title"/>
          </p:nvPr>
        </p:nvSpPr>
        <p:spPr/>
        <p:txBody>
          <a:bodyPr/>
          <a:lstStyle/>
          <a:p>
            <a:r>
              <a:rPr lang="en-GB" sz="3600" dirty="0" smtClean="0"/>
              <a:t>Summary</a:t>
            </a:r>
            <a:endParaRPr lang="en-GB" sz="3600" dirty="0"/>
          </a:p>
        </p:txBody>
      </p:sp>
      <p:sp>
        <p:nvSpPr>
          <p:cNvPr id="14" name="Content Placeholder 13"/>
          <p:cNvSpPr>
            <a:spLocks noGrp="1"/>
          </p:cNvSpPr>
          <p:nvPr>
            <p:ph idx="1"/>
          </p:nvPr>
        </p:nvSpPr>
        <p:spPr>
          <a:xfrm>
            <a:off x="5451676" y="1627633"/>
            <a:ext cx="4028681" cy="4346825"/>
          </a:xfrm>
        </p:spPr>
        <p:txBody>
          <a:bodyPr anchor="t"/>
          <a:lstStyle/>
          <a:p>
            <a:r>
              <a:rPr lang="en-GB" dirty="0"/>
              <a:t>Next Generation Composite Flexible Risers</a:t>
            </a:r>
          </a:p>
          <a:p>
            <a:pPr marL="457200" indent="-457200">
              <a:buFont typeface="Arial" panose="020B0604020202020204" pitchFamily="34" charset="0"/>
              <a:buChar char="•"/>
            </a:pPr>
            <a:r>
              <a:rPr lang="en-GB" dirty="0" smtClean="0"/>
              <a:t>30</a:t>
            </a:r>
            <a:r>
              <a:rPr lang="en-GB" dirty="0"/>
              <a:t>% </a:t>
            </a:r>
            <a:r>
              <a:rPr lang="en-GB" dirty="0" smtClean="0"/>
              <a:t>Lighter</a:t>
            </a:r>
          </a:p>
          <a:p>
            <a:pPr marL="457200" indent="-457200">
              <a:buFont typeface="Arial" panose="020B0604020202020204" pitchFamily="34" charset="0"/>
              <a:buChar char="•"/>
            </a:pPr>
            <a:r>
              <a:rPr lang="en-GB" dirty="0" smtClean="0"/>
              <a:t>20% Savings on total </a:t>
            </a:r>
            <a:r>
              <a:rPr lang="en-GB" dirty="0"/>
              <a:t>i</a:t>
            </a:r>
            <a:r>
              <a:rPr lang="en-GB" dirty="0" smtClean="0"/>
              <a:t>nstalled cost</a:t>
            </a:r>
            <a:endParaRPr lang="en-GB" dirty="0"/>
          </a:p>
        </p:txBody>
      </p:sp>
      <p:sp>
        <p:nvSpPr>
          <p:cNvPr id="8" name="Slide Number Placeholder 7"/>
          <p:cNvSpPr>
            <a:spLocks noGrp="1"/>
          </p:cNvSpPr>
          <p:nvPr>
            <p:ph type="sldNum" sz="quarter" idx="12"/>
          </p:nvPr>
        </p:nvSpPr>
        <p:spPr/>
        <p:txBody>
          <a:bodyPr/>
          <a:lstStyle/>
          <a:p>
            <a:fld id="{0D558541-60C9-42A2-8392-FF12533A6B7A}" type="slidenum">
              <a:rPr lang="en-US" smtClean="0"/>
              <a:t>13</a:t>
            </a:fld>
            <a:endParaRPr lang="en-US" dirty="0"/>
          </a:p>
        </p:txBody>
      </p:sp>
      <p:sp>
        <p:nvSpPr>
          <p:cNvPr id="6" name="Content Placeholder 13"/>
          <p:cNvSpPr txBox="1">
            <a:spLocks/>
          </p:cNvSpPr>
          <p:nvPr/>
        </p:nvSpPr>
        <p:spPr>
          <a:xfrm>
            <a:off x="728515" y="1627632"/>
            <a:ext cx="4375921" cy="4346825"/>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 typeface="Arial" pitchFamily="34" charset="0"/>
              <a:buNone/>
              <a:defRPr sz="2800" kern="1200" spc="0" baseline="0">
                <a:solidFill>
                  <a:schemeClr val="tx1"/>
                </a:solidFill>
                <a:latin typeface="+mn-lt"/>
                <a:ea typeface="+mn-ea"/>
                <a:cs typeface="+mn-cs"/>
              </a:defRPr>
            </a:lvl1pPr>
            <a:lvl2pPr marL="203200" indent="-182563" algn="l" defTabSz="914400" rtl="0" eaLnBrk="1" latinLnBrk="0" hangingPunct="1">
              <a:lnSpc>
                <a:spcPct val="100000"/>
              </a:lnSpc>
              <a:spcBef>
                <a:spcPts val="1000"/>
              </a:spcBef>
              <a:buFont typeface="Arial" pitchFamily="34" charset="0"/>
              <a:buChar char="•"/>
              <a:defRPr sz="2000" kern="1200" spc="0">
                <a:solidFill>
                  <a:schemeClr val="tx1"/>
                </a:solidFill>
                <a:latin typeface="+mn-lt"/>
                <a:ea typeface="+mn-ea"/>
                <a:cs typeface="+mn-cs"/>
              </a:defRPr>
            </a:lvl2pPr>
            <a:lvl3pPr marL="400050" indent="-195263" algn="l" defTabSz="914400" rtl="0" eaLnBrk="1" latinLnBrk="0" hangingPunct="1">
              <a:lnSpc>
                <a:spcPct val="100000"/>
              </a:lnSpc>
              <a:spcBef>
                <a:spcPts val="800"/>
              </a:spcBef>
              <a:buFont typeface="GE Inspira Pitch" panose="020F0603030400020203" pitchFamily="34" charset="0"/>
              <a:buChar char="–"/>
              <a:defRPr sz="1800" kern="1200" spc="0">
                <a:solidFill>
                  <a:schemeClr val="tx1"/>
                </a:solidFill>
                <a:latin typeface="+mn-lt"/>
                <a:ea typeface="+mn-ea"/>
                <a:cs typeface="+mn-cs"/>
              </a:defRPr>
            </a:lvl3pPr>
            <a:lvl4pPr marL="555625" indent="-166688" algn="l" defTabSz="914400" rtl="0" eaLnBrk="1" latinLnBrk="0" hangingPunct="1">
              <a:lnSpc>
                <a:spcPct val="100000"/>
              </a:lnSpc>
              <a:spcBef>
                <a:spcPts val="600"/>
              </a:spcBef>
              <a:buFont typeface="Arial" pitchFamily="34" charset="0"/>
              <a:buChar char="•"/>
              <a:defRPr sz="1600" kern="1200" spc="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Deeper Water</a:t>
            </a:r>
          </a:p>
          <a:p>
            <a:r>
              <a:rPr lang="en-GB" dirty="0" smtClean="0"/>
              <a:t>Higher Pressure</a:t>
            </a:r>
          </a:p>
          <a:p>
            <a:r>
              <a:rPr lang="en-GB" dirty="0" smtClean="0"/>
              <a:t>Simpler configuration</a:t>
            </a:r>
            <a:endParaRPr lang="en-GB" dirty="0"/>
          </a:p>
        </p:txBody>
      </p:sp>
    </p:spTree>
    <p:extLst>
      <p:ext uri="{BB962C8B-B14F-4D97-AF65-F5344CB8AC3E}">
        <p14:creationId xmlns:p14="http://schemas.microsoft.com/office/powerpoint/2010/main" val="258355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34260" t="6630" r="49678" b="8999"/>
          <a:stretch/>
        </p:blipFill>
        <p:spPr>
          <a:xfrm>
            <a:off x="10126638" y="0"/>
            <a:ext cx="2074461" cy="6810234"/>
          </a:xfrm>
          <a:prstGeom prst="rect">
            <a:avLst/>
          </a:prstGeom>
        </p:spPr>
      </p:pic>
      <p:sp>
        <p:nvSpPr>
          <p:cNvPr id="13" name="Title 12"/>
          <p:cNvSpPr>
            <a:spLocks noGrp="1"/>
          </p:cNvSpPr>
          <p:nvPr>
            <p:ph type="title"/>
          </p:nvPr>
        </p:nvSpPr>
        <p:spPr/>
        <p:txBody>
          <a:bodyPr/>
          <a:lstStyle/>
          <a:p>
            <a:r>
              <a:rPr lang="en-GB" sz="3600" dirty="0"/>
              <a:t>Next Generation Composite Flexible Risers</a:t>
            </a:r>
          </a:p>
        </p:txBody>
      </p:sp>
      <p:sp>
        <p:nvSpPr>
          <p:cNvPr id="14" name="Content Placeholder 13"/>
          <p:cNvSpPr>
            <a:spLocks noGrp="1"/>
          </p:cNvSpPr>
          <p:nvPr>
            <p:ph idx="1"/>
          </p:nvPr>
        </p:nvSpPr>
        <p:spPr>
          <a:xfrm>
            <a:off x="840258" y="1627633"/>
            <a:ext cx="8003491" cy="4346825"/>
          </a:xfrm>
        </p:spPr>
        <p:txBody>
          <a:bodyPr anchor="ctr"/>
          <a:lstStyle/>
          <a:p>
            <a:pPr marL="457200" indent="-457200">
              <a:buFont typeface="Arial" panose="020B0604020202020204" pitchFamily="34" charset="0"/>
              <a:buChar char="•"/>
            </a:pPr>
            <a:r>
              <a:rPr lang="en-GB" sz="3200" dirty="0" smtClean="0"/>
              <a:t>30</a:t>
            </a:r>
            <a:r>
              <a:rPr lang="en-GB" sz="3200" dirty="0"/>
              <a:t>% </a:t>
            </a:r>
            <a:r>
              <a:rPr lang="en-GB" sz="3200" dirty="0" smtClean="0"/>
              <a:t>Lighter</a:t>
            </a:r>
          </a:p>
          <a:p>
            <a:pPr marL="457200" indent="-457200">
              <a:buFont typeface="Arial" panose="020B0604020202020204" pitchFamily="34" charset="0"/>
              <a:buChar char="•"/>
            </a:pPr>
            <a:r>
              <a:rPr lang="en-GB" sz="3200" dirty="0" smtClean="0"/>
              <a:t>20% Savings on total </a:t>
            </a:r>
            <a:r>
              <a:rPr lang="en-GB" sz="3200" dirty="0"/>
              <a:t>i</a:t>
            </a:r>
            <a:r>
              <a:rPr lang="en-GB" sz="3200" dirty="0" smtClean="0"/>
              <a:t>nstalled </a:t>
            </a:r>
            <a:r>
              <a:rPr lang="en-GB" sz="3200" dirty="0"/>
              <a:t>c</a:t>
            </a:r>
            <a:r>
              <a:rPr lang="en-GB" sz="3200" dirty="0" smtClean="0"/>
              <a:t>ost</a:t>
            </a:r>
            <a:endParaRPr lang="en-GB" sz="3200" dirty="0"/>
          </a:p>
          <a:p>
            <a:pPr marL="457200" indent="-457200">
              <a:buFont typeface="Arial" panose="020B0604020202020204" pitchFamily="34" charset="0"/>
              <a:buChar char="•"/>
            </a:pPr>
            <a:r>
              <a:rPr lang="en-GB" sz="3200" dirty="0" smtClean="0"/>
              <a:t>Deeper Water &amp; Higher Pressures</a:t>
            </a:r>
          </a:p>
          <a:p>
            <a:pPr marL="457200" indent="-457200">
              <a:buFont typeface="Arial" panose="020B0604020202020204" pitchFamily="34" charset="0"/>
              <a:buChar char="•"/>
            </a:pPr>
            <a:r>
              <a:rPr lang="en-GB" sz="3200" dirty="0" smtClean="0"/>
              <a:t>FHC in </a:t>
            </a:r>
            <a:r>
              <a:rPr lang="en-GB" sz="3200" dirty="0" err="1" smtClean="0"/>
              <a:t>3000m</a:t>
            </a:r>
            <a:r>
              <a:rPr lang="en-GB" sz="3200" dirty="0" smtClean="0"/>
              <a:t> water depth</a:t>
            </a:r>
            <a:endParaRPr lang="en-GB" sz="3200" dirty="0"/>
          </a:p>
        </p:txBody>
      </p:sp>
      <p:sp>
        <p:nvSpPr>
          <p:cNvPr id="8" name="Slide Number Placeholder 7"/>
          <p:cNvSpPr>
            <a:spLocks noGrp="1"/>
          </p:cNvSpPr>
          <p:nvPr>
            <p:ph type="sldNum" sz="quarter" idx="12"/>
          </p:nvPr>
        </p:nvSpPr>
        <p:spPr/>
        <p:txBody>
          <a:bodyPr/>
          <a:lstStyle/>
          <a:p>
            <a:fld id="{0D558541-60C9-42A2-8392-FF12533A6B7A}" type="slidenum">
              <a:rPr lang="en-US" smtClean="0"/>
              <a:t>2</a:t>
            </a:fld>
            <a:endParaRPr lang="en-US" dirty="0"/>
          </a:p>
        </p:txBody>
      </p:sp>
    </p:spTree>
    <p:extLst>
      <p:ext uri="{BB962C8B-B14F-4D97-AF65-F5344CB8AC3E}">
        <p14:creationId xmlns:p14="http://schemas.microsoft.com/office/powerpoint/2010/main" val="16477269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3" cstate="screen">
            <a:extLst>
              <a:ext uri="{28A0092B-C50C-407E-A947-70E740481C1C}">
                <a14:useLocalDpi xmlns:a14="http://schemas.microsoft.com/office/drawing/2010/main"/>
              </a:ext>
            </a:extLst>
          </a:blip>
          <a:srcRect l="30338" t="7963" r="36791" b="7963"/>
          <a:stretch/>
        </p:blipFill>
        <p:spPr>
          <a:xfrm>
            <a:off x="-471628" y="612754"/>
            <a:ext cx="3945192" cy="6440673"/>
          </a:xfrm>
          <a:prstGeom prst="rect">
            <a:avLst/>
          </a:prstGeom>
        </p:spPr>
      </p:pic>
      <p:pic>
        <p:nvPicPr>
          <p:cNvPr id="39" name="Picture 38"/>
          <p:cNvPicPr>
            <a:picLocks noChangeAspect="1"/>
          </p:cNvPicPr>
          <p:nvPr/>
        </p:nvPicPr>
        <p:blipFill rotWithShape="1">
          <a:blip r:embed="rId4" cstate="screen">
            <a:extLst>
              <a:ext uri="{28A0092B-C50C-407E-A947-70E740481C1C}">
                <a14:useLocalDpi xmlns:a14="http://schemas.microsoft.com/office/drawing/2010/main"/>
              </a:ext>
            </a:extLst>
          </a:blip>
          <a:srcRect l="30338" t="7963" r="36791" b="7963"/>
          <a:stretch/>
        </p:blipFill>
        <p:spPr>
          <a:xfrm>
            <a:off x="-471628" y="612754"/>
            <a:ext cx="3945192" cy="6440673"/>
          </a:xfrm>
          <a:prstGeom prst="rect">
            <a:avLst/>
          </a:prstGeom>
        </p:spPr>
      </p:pic>
      <p:pic>
        <p:nvPicPr>
          <p:cNvPr id="41" name="Picture 40"/>
          <p:cNvPicPr>
            <a:picLocks noChangeAspect="1"/>
          </p:cNvPicPr>
          <p:nvPr/>
        </p:nvPicPr>
        <p:blipFill rotWithShape="1">
          <a:blip r:embed="rId5" cstate="screen">
            <a:extLst>
              <a:ext uri="{28A0092B-C50C-407E-A947-70E740481C1C}">
                <a14:useLocalDpi xmlns:a14="http://schemas.microsoft.com/office/drawing/2010/main"/>
              </a:ext>
            </a:extLst>
          </a:blip>
          <a:srcRect l="30338" t="7963" r="36791" b="7963"/>
          <a:stretch/>
        </p:blipFill>
        <p:spPr>
          <a:xfrm>
            <a:off x="-471628" y="612754"/>
            <a:ext cx="3945192" cy="6440673"/>
          </a:xfrm>
          <a:prstGeom prst="rect">
            <a:avLst/>
          </a:prstGeom>
        </p:spPr>
      </p:pic>
      <p:pic>
        <p:nvPicPr>
          <p:cNvPr id="42" name="Picture 41"/>
          <p:cNvPicPr>
            <a:picLocks noChangeAspect="1"/>
          </p:cNvPicPr>
          <p:nvPr/>
        </p:nvPicPr>
        <p:blipFill rotWithShape="1">
          <a:blip r:embed="rId6" cstate="screen">
            <a:extLst>
              <a:ext uri="{28A0092B-C50C-407E-A947-70E740481C1C}">
                <a14:useLocalDpi xmlns:a14="http://schemas.microsoft.com/office/drawing/2010/main"/>
              </a:ext>
            </a:extLst>
          </a:blip>
          <a:srcRect l="30338" t="7963" r="36791" b="7963"/>
          <a:stretch/>
        </p:blipFill>
        <p:spPr>
          <a:xfrm>
            <a:off x="-471628" y="612754"/>
            <a:ext cx="3945192" cy="6440673"/>
          </a:xfrm>
          <a:prstGeom prst="rect">
            <a:avLst/>
          </a:prstGeom>
        </p:spPr>
      </p:pic>
      <p:pic>
        <p:nvPicPr>
          <p:cNvPr id="43" name="Picture 42"/>
          <p:cNvPicPr>
            <a:picLocks noChangeAspect="1"/>
          </p:cNvPicPr>
          <p:nvPr/>
        </p:nvPicPr>
        <p:blipFill rotWithShape="1">
          <a:blip r:embed="rId7" cstate="screen">
            <a:extLst>
              <a:ext uri="{28A0092B-C50C-407E-A947-70E740481C1C}">
                <a14:useLocalDpi xmlns:a14="http://schemas.microsoft.com/office/drawing/2010/main"/>
              </a:ext>
            </a:extLst>
          </a:blip>
          <a:srcRect l="30338" t="7963" r="36791" b="7963"/>
          <a:stretch/>
        </p:blipFill>
        <p:spPr>
          <a:xfrm>
            <a:off x="-471628" y="612754"/>
            <a:ext cx="3945192" cy="6440673"/>
          </a:xfrm>
          <a:prstGeom prst="rect">
            <a:avLst/>
          </a:prstGeom>
        </p:spPr>
      </p:pic>
      <p:pic>
        <p:nvPicPr>
          <p:cNvPr id="44" name="Picture 43"/>
          <p:cNvPicPr>
            <a:picLocks noChangeAspect="1"/>
          </p:cNvPicPr>
          <p:nvPr/>
        </p:nvPicPr>
        <p:blipFill rotWithShape="1">
          <a:blip r:embed="rId8" cstate="screen">
            <a:extLst>
              <a:ext uri="{28A0092B-C50C-407E-A947-70E740481C1C}">
                <a14:useLocalDpi xmlns:a14="http://schemas.microsoft.com/office/drawing/2010/main"/>
              </a:ext>
            </a:extLst>
          </a:blip>
          <a:srcRect l="30338" t="7963" r="36791" b="7963"/>
          <a:stretch/>
        </p:blipFill>
        <p:spPr>
          <a:xfrm>
            <a:off x="-471628" y="612754"/>
            <a:ext cx="3945192" cy="6440673"/>
          </a:xfrm>
          <a:prstGeom prst="rect">
            <a:avLst/>
          </a:prstGeom>
        </p:spPr>
      </p:pic>
      <p:sp>
        <p:nvSpPr>
          <p:cNvPr id="2" name="Title 1"/>
          <p:cNvSpPr>
            <a:spLocks noGrp="1"/>
          </p:cNvSpPr>
          <p:nvPr>
            <p:ph type="title"/>
          </p:nvPr>
        </p:nvSpPr>
        <p:spPr/>
        <p:txBody>
          <a:bodyPr/>
          <a:lstStyle/>
          <a:p>
            <a:r>
              <a:rPr lang="en-GB" dirty="0" smtClean="0"/>
              <a:t>Flexible Riser Construction</a:t>
            </a:r>
            <a:endParaRPr lang="en-GB" dirty="0"/>
          </a:p>
        </p:txBody>
      </p:sp>
      <p:sp>
        <p:nvSpPr>
          <p:cNvPr id="4" name="Slide Number Placeholder 3"/>
          <p:cNvSpPr>
            <a:spLocks noGrp="1"/>
          </p:cNvSpPr>
          <p:nvPr>
            <p:ph type="sldNum" sz="quarter" idx="12"/>
          </p:nvPr>
        </p:nvSpPr>
        <p:spPr/>
        <p:txBody>
          <a:bodyPr/>
          <a:lstStyle/>
          <a:p>
            <a:fld id="{0D558541-60C9-42A2-8392-FF12533A6B7A}" type="slidenum">
              <a:rPr lang="en-US" smtClean="0"/>
              <a:t>3</a:t>
            </a:fld>
            <a:endParaRPr lang="en-US" dirty="0"/>
          </a:p>
        </p:txBody>
      </p:sp>
      <p:sp>
        <p:nvSpPr>
          <p:cNvPr id="9" name="Rectangle 8"/>
          <p:cNvSpPr/>
          <p:nvPr/>
        </p:nvSpPr>
        <p:spPr>
          <a:xfrm>
            <a:off x="3701136" y="1356808"/>
            <a:ext cx="4412343" cy="636697"/>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t"/>
          <a:lstStyle/>
          <a:p>
            <a:r>
              <a:rPr lang="en-GB" sz="2000" b="1" dirty="0" smtClean="0">
                <a:latin typeface="GE Inspira" panose="020F0603030400020203" pitchFamily="34" charset="0"/>
              </a:rPr>
              <a:t>Carcass</a:t>
            </a:r>
            <a:r>
              <a:rPr lang="en-GB" b="1" dirty="0" smtClean="0">
                <a:latin typeface="GE Inspira" panose="020F0603030400020203" pitchFamily="34" charset="0"/>
              </a:rPr>
              <a:t> </a:t>
            </a:r>
            <a:r>
              <a:rPr lang="en-GB" dirty="0" smtClean="0">
                <a:latin typeface="GE Inspira" panose="020F0603030400020203" pitchFamily="34" charset="0"/>
              </a:rPr>
              <a:t>– Inner </a:t>
            </a:r>
            <a:r>
              <a:rPr lang="en-GB" dirty="0">
                <a:latin typeface="GE Inspira" panose="020F0603030400020203" pitchFamily="34" charset="0"/>
              </a:rPr>
              <a:t>m</a:t>
            </a:r>
            <a:r>
              <a:rPr lang="en-GB" dirty="0" smtClean="0">
                <a:latin typeface="GE Inspira" panose="020F0603030400020203" pitchFamily="34" charset="0"/>
              </a:rPr>
              <a:t>etallic layer prevents collapse due to hydrostatic pressure</a:t>
            </a:r>
            <a:endParaRPr lang="en-GB" dirty="0">
              <a:latin typeface="GE Inspira" panose="020F0603030400020203" pitchFamily="34" charset="0"/>
            </a:endParaRPr>
          </a:p>
        </p:txBody>
      </p:sp>
      <p:sp>
        <p:nvSpPr>
          <p:cNvPr id="10" name="Rectangle 9"/>
          <p:cNvSpPr/>
          <p:nvPr/>
        </p:nvSpPr>
        <p:spPr>
          <a:xfrm>
            <a:off x="3701132" y="2099880"/>
            <a:ext cx="4412343" cy="636697"/>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t"/>
          <a:lstStyle/>
          <a:p>
            <a:r>
              <a:rPr lang="en-GB" sz="2000" b="1" dirty="0" smtClean="0">
                <a:latin typeface="GE Inspira" panose="020F0603030400020203" pitchFamily="34" charset="0"/>
              </a:rPr>
              <a:t>Fluid Barrier </a:t>
            </a:r>
            <a:r>
              <a:rPr lang="en-GB" dirty="0" smtClean="0">
                <a:latin typeface="GE Inspira" panose="020F0603030400020203" pitchFamily="34" charset="0"/>
              </a:rPr>
              <a:t>– Chemically resistant </a:t>
            </a:r>
            <a:r>
              <a:rPr lang="en-GB" dirty="0">
                <a:latin typeface="GE Inspira" panose="020F0603030400020203" pitchFamily="34" charset="0"/>
              </a:rPr>
              <a:t>p</a:t>
            </a:r>
            <a:r>
              <a:rPr lang="en-GB" dirty="0" smtClean="0">
                <a:latin typeface="GE Inspira" panose="020F0603030400020203" pitchFamily="34" charset="0"/>
              </a:rPr>
              <a:t>olymer boundary for conveyed fluids</a:t>
            </a:r>
            <a:endParaRPr lang="en-GB" sz="2000" dirty="0">
              <a:latin typeface="GE Inspira" panose="020F0603030400020203" pitchFamily="34" charset="0"/>
            </a:endParaRPr>
          </a:p>
        </p:txBody>
      </p:sp>
      <p:sp>
        <p:nvSpPr>
          <p:cNvPr id="11" name="Rectangle 10"/>
          <p:cNvSpPr/>
          <p:nvPr/>
        </p:nvSpPr>
        <p:spPr>
          <a:xfrm>
            <a:off x="3701131" y="2842953"/>
            <a:ext cx="4412343" cy="636697"/>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t"/>
          <a:lstStyle/>
          <a:p>
            <a:r>
              <a:rPr lang="en-GB" sz="2000" b="1" dirty="0" smtClean="0">
                <a:latin typeface="GE Inspira" panose="020F0603030400020203" pitchFamily="34" charset="0"/>
              </a:rPr>
              <a:t>Pressure Armour</a:t>
            </a:r>
            <a:r>
              <a:rPr lang="en-GB" b="1" dirty="0" smtClean="0">
                <a:latin typeface="GE Inspira" panose="020F0603030400020203" pitchFamily="34" charset="0"/>
              </a:rPr>
              <a:t> </a:t>
            </a:r>
            <a:r>
              <a:rPr lang="en-GB" dirty="0" smtClean="0">
                <a:latin typeface="GE Inspira" panose="020F0603030400020203" pitchFamily="34" charset="0"/>
              </a:rPr>
              <a:t>– Interlocked metallic layer resists internal pressure loads</a:t>
            </a:r>
            <a:endParaRPr lang="en-GB" dirty="0">
              <a:latin typeface="GE Inspira" panose="020F0603030400020203" pitchFamily="34" charset="0"/>
            </a:endParaRPr>
          </a:p>
        </p:txBody>
      </p:sp>
      <p:sp>
        <p:nvSpPr>
          <p:cNvPr id="14" name="Rectangle 13"/>
          <p:cNvSpPr/>
          <p:nvPr/>
        </p:nvSpPr>
        <p:spPr>
          <a:xfrm>
            <a:off x="3701130" y="3586026"/>
            <a:ext cx="4412343" cy="636697"/>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t"/>
          <a:lstStyle/>
          <a:p>
            <a:r>
              <a:rPr lang="en-GB" sz="2000" b="1" dirty="0" smtClean="0">
                <a:latin typeface="GE Inspira" panose="020F0603030400020203" pitchFamily="34" charset="0"/>
              </a:rPr>
              <a:t>Tensile Armour</a:t>
            </a:r>
            <a:r>
              <a:rPr lang="en-GB" b="1" dirty="0" smtClean="0">
                <a:latin typeface="GE Inspira" panose="020F0603030400020203" pitchFamily="34" charset="0"/>
              </a:rPr>
              <a:t> </a:t>
            </a:r>
            <a:r>
              <a:rPr lang="en-GB" dirty="0" smtClean="0">
                <a:latin typeface="GE Inspira" panose="020F0603030400020203" pitchFamily="34" charset="0"/>
              </a:rPr>
              <a:t>– Provides axial support for the entire riser</a:t>
            </a:r>
            <a:endParaRPr lang="en-GB" dirty="0">
              <a:latin typeface="GE Inspira" panose="020F0603030400020203" pitchFamily="34" charset="0"/>
            </a:endParaRPr>
          </a:p>
        </p:txBody>
      </p:sp>
      <p:sp>
        <p:nvSpPr>
          <p:cNvPr id="15" name="Rectangle 14"/>
          <p:cNvSpPr/>
          <p:nvPr/>
        </p:nvSpPr>
        <p:spPr>
          <a:xfrm>
            <a:off x="3701136" y="4329098"/>
            <a:ext cx="4412343" cy="636697"/>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t"/>
          <a:lstStyle/>
          <a:p>
            <a:r>
              <a:rPr lang="en-GB" sz="2000" b="1" dirty="0" smtClean="0">
                <a:latin typeface="GE Inspira" panose="020F0603030400020203" pitchFamily="34" charset="0"/>
              </a:rPr>
              <a:t>Insulation Layer</a:t>
            </a:r>
            <a:r>
              <a:rPr lang="en-GB" b="1" dirty="0" smtClean="0">
                <a:latin typeface="GE Inspira" panose="020F0603030400020203" pitchFamily="34" charset="0"/>
              </a:rPr>
              <a:t> </a:t>
            </a:r>
            <a:r>
              <a:rPr lang="en-GB" dirty="0" smtClean="0">
                <a:latin typeface="GE Inspira" panose="020F0603030400020203" pitchFamily="34" charset="0"/>
              </a:rPr>
              <a:t>– Prevents excessive heat loss in bore fluids during operation</a:t>
            </a:r>
            <a:endParaRPr lang="en-GB" sz="2000" dirty="0">
              <a:latin typeface="GE Inspira" panose="020F0603030400020203" pitchFamily="34" charset="0"/>
            </a:endParaRPr>
          </a:p>
        </p:txBody>
      </p:sp>
      <p:sp>
        <p:nvSpPr>
          <p:cNvPr id="16" name="Rectangle 15"/>
          <p:cNvSpPr/>
          <p:nvPr/>
        </p:nvSpPr>
        <p:spPr>
          <a:xfrm>
            <a:off x="3701136" y="5072170"/>
            <a:ext cx="4412343" cy="636697"/>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t"/>
          <a:lstStyle/>
          <a:p>
            <a:r>
              <a:rPr lang="en-GB" sz="2000" b="1" dirty="0" smtClean="0">
                <a:latin typeface="GE Inspira" panose="020F0603030400020203" pitchFamily="34" charset="0"/>
              </a:rPr>
              <a:t>Outer Shield</a:t>
            </a:r>
            <a:r>
              <a:rPr lang="en-GB" b="1" dirty="0" smtClean="0">
                <a:latin typeface="GE Inspira" panose="020F0603030400020203" pitchFamily="34" charset="0"/>
              </a:rPr>
              <a:t> </a:t>
            </a:r>
            <a:r>
              <a:rPr lang="en-GB" dirty="0" smtClean="0">
                <a:latin typeface="GE Inspira" panose="020F0603030400020203" pitchFamily="34" charset="0"/>
              </a:rPr>
              <a:t>– Protects the pipe against seawater ingress and external damage</a:t>
            </a:r>
            <a:endParaRPr lang="en-GB" dirty="0">
              <a:latin typeface="GE Inspira" panose="020F0603030400020203" pitchFamily="34" charset="0"/>
            </a:endParaRPr>
          </a:p>
        </p:txBody>
      </p:sp>
      <p:sp>
        <p:nvSpPr>
          <p:cNvPr id="19" name="Rectangle 18"/>
          <p:cNvSpPr/>
          <p:nvPr/>
        </p:nvSpPr>
        <p:spPr>
          <a:xfrm>
            <a:off x="8323877" y="1356808"/>
            <a:ext cx="3087192" cy="621506"/>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b"/>
          <a:lstStyle/>
          <a:p>
            <a:pPr algn="ctr"/>
            <a:r>
              <a:rPr lang="en-GB" b="1" dirty="0" smtClean="0">
                <a:solidFill>
                  <a:schemeClr val="tx1"/>
                </a:solidFill>
                <a:latin typeface="GE Inspira" panose="020F0603030400020203" pitchFamily="34" charset="0"/>
              </a:rPr>
              <a:t>20%</a:t>
            </a:r>
            <a:endParaRPr lang="en-GB" b="1" dirty="0">
              <a:solidFill>
                <a:schemeClr val="tx1"/>
              </a:solidFill>
              <a:latin typeface="GE Inspira" panose="020F0603030400020203" pitchFamily="34" charset="0"/>
            </a:endParaRPr>
          </a:p>
        </p:txBody>
      </p:sp>
      <p:sp>
        <p:nvSpPr>
          <p:cNvPr id="20" name="Rectangle 19"/>
          <p:cNvSpPr/>
          <p:nvPr/>
        </p:nvSpPr>
        <p:spPr>
          <a:xfrm>
            <a:off x="8323874" y="2082151"/>
            <a:ext cx="3087192" cy="621506"/>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b"/>
          <a:lstStyle/>
          <a:p>
            <a:pPr algn="ctr"/>
            <a:r>
              <a:rPr lang="en-GB" b="1" dirty="0">
                <a:solidFill>
                  <a:schemeClr val="tx1"/>
                </a:solidFill>
                <a:latin typeface="GE Inspira" panose="020F0603030400020203" pitchFamily="34" charset="0"/>
              </a:rPr>
              <a:t>5</a:t>
            </a:r>
            <a:r>
              <a:rPr lang="en-GB" b="1" dirty="0" smtClean="0">
                <a:solidFill>
                  <a:schemeClr val="tx1"/>
                </a:solidFill>
                <a:latin typeface="GE Inspira" panose="020F0603030400020203" pitchFamily="34" charset="0"/>
              </a:rPr>
              <a:t>%</a:t>
            </a:r>
            <a:endParaRPr lang="en-GB" b="1" dirty="0">
              <a:solidFill>
                <a:schemeClr val="tx1"/>
              </a:solidFill>
              <a:latin typeface="GE Inspira" panose="020F0603030400020203" pitchFamily="34" charset="0"/>
            </a:endParaRPr>
          </a:p>
        </p:txBody>
      </p:sp>
      <p:sp>
        <p:nvSpPr>
          <p:cNvPr id="21" name="Rectangle 20"/>
          <p:cNvSpPr/>
          <p:nvPr/>
        </p:nvSpPr>
        <p:spPr>
          <a:xfrm>
            <a:off x="8323874" y="2807495"/>
            <a:ext cx="3087192" cy="621506"/>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b"/>
          <a:lstStyle/>
          <a:p>
            <a:pPr algn="ctr"/>
            <a:r>
              <a:rPr lang="en-GB" sz="2000" b="1" dirty="0" smtClean="0">
                <a:solidFill>
                  <a:schemeClr val="accent3"/>
                </a:solidFill>
                <a:latin typeface="GE Inspira" panose="020F0603030400020203" pitchFamily="34" charset="0"/>
              </a:rPr>
              <a:t>35%</a:t>
            </a:r>
            <a:endParaRPr lang="en-GB" sz="2000" b="1" dirty="0">
              <a:solidFill>
                <a:schemeClr val="accent3"/>
              </a:solidFill>
              <a:latin typeface="GE Inspira" panose="020F0603030400020203" pitchFamily="34" charset="0"/>
            </a:endParaRPr>
          </a:p>
        </p:txBody>
      </p:sp>
      <p:sp>
        <p:nvSpPr>
          <p:cNvPr id="22" name="Rectangle 21"/>
          <p:cNvSpPr/>
          <p:nvPr/>
        </p:nvSpPr>
        <p:spPr>
          <a:xfrm>
            <a:off x="8323873" y="3532838"/>
            <a:ext cx="3087192" cy="621506"/>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b"/>
          <a:lstStyle/>
          <a:p>
            <a:pPr algn="ctr"/>
            <a:r>
              <a:rPr lang="en-GB" sz="2000" b="1" dirty="0">
                <a:solidFill>
                  <a:srgbClr val="FF0000"/>
                </a:solidFill>
                <a:latin typeface="GE Inspira" panose="020F0603030400020203" pitchFamily="34" charset="0"/>
              </a:rPr>
              <a:t>40%</a:t>
            </a:r>
          </a:p>
        </p:txBody>
      </p:sp>
      <p:sp>
        <p:nvSpPr>
          <p:cNvPr id="23" name="Rectangle 22"/>
          <p:cNvSpPr/>
          <p:nvPr/>
        </p:nvSpPr>
        <p:spPr>
          <a:xfrm>
            <a:off x="8323877" y="4258181"/>
            <a:ext cx="3087192" cy="621506"/>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b"/>
          <a:lstStyle/>
          <a:p>
            <a:pPr algn="ctr"/>
            <a:r>
              <a:rPr lang="en-GB" b="1" dirty="0" smtClean="0">
                <a:solidFill>
                  <a:schemeClr val="tx1"/>
                </a:solidFill>
                <a:latin typeface="GE Inspira" panose="020F0603030400020203" pitchFamily="34" charset="0"/>
              </a:rPr>
              <a:t>1%</a:t>
            </a:r>
            <a:endParaRPr lang="en-GB" b="1" dirty="0">
              <a:solidFill>
                <a:schemeClr val="tx1"/>
              </a:solidFill>
              <a:latin typeface="GE Inspira" panose="020F0603030400020203" pitchFamily="34" charset="0"/>
            </a:endParaRPr>
          </a:p>
        </p:txBody>
      </p:sp>
      <p:sp>
        <p:nvSpPr>
          <p:cNvPr id="24" name="Rectangle 23"/>
          <p:cNvSpPr/>
          <p:nvPr/>
        </p:nvSpPr>
        <p:spPr>
          <a:xfrm>
            <a:off x="8323877" y="4983524"/>
            <a:ext cx="3087192" cy="621506"/>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b"/>
          <a:lstStyle/>
          <a:p>
            <a:pPr algn="ctr"/>
            <a:r>
              <a:rPr lang="en-GB" b="1" dirty="0" smtClean="0">
                <a:solidFill>
                  <a:schemeClr val="tx1"/>
                </a:solidFill>
                <a:latin typeface="GE Inspira" panose="020F0603030400020203" pitchFamily="34" charset="0"/>
              </a:rPr>
              <a:t>4%</a:t>
            </a:r>
            <a:endParaRPr lang="en-GB" b="1" dirty="0">
              <a:solidFill>
                <a:schemeClr val="tx1"/>
              </a:solidFill>
              <a:latin typeface="GE Inspira" panose="020F0603030400020203" pitchFamily="34" charset="0"/>
            </a:endParaRPr>
          </a:p>
        </p:txBody>
      </p:sp>
      <p:sp>
        <p:nvSpPr>
          <p:cNvPr id="25" name="Rectangle 24"/>
          <p:cNvSpPr/>
          <p:nvPr/>
        </p:nvSpPr>
        <p:spPr>
          <a:xfrm>
            <a:off x="8323873" y="5708867"/>
            <a:ext cx="3087192" cy="621506"/>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b"/>
          <a:lstStyle/>
          <a:p>
            <a:pPr algn="ctr"/>
            <a:r>
              <a:rPr lang="en-GB" sz="2000" b="1" dirty="0" smtClean="0">
                <a:solidFill>
                  <a:srgbClr val="FF0000"/>
                </a:solidFill>
                <a:effectLst>
                  <a:reflection blurRad="6350" stA="60000" endA="900" endPos="58000" dir="5400000" sy="-100000" algn="bl" rotWithShape="0"/>
                </a:effectLst>
                <a:latin typeface="GE Inspira" panose="020F0603030400020203" pitchFamily="34" charset="0"/>
              </a:rPr>
              <a:t>190 kg / m</a:t>
            </a:r>
            <a:endParaRPr lang="en-GB" sz="2000" b="1" dirty="0">
              <a:solidFill>
                <a:srgbClr val="FF0000"/>
              </a:solidFill>
              <a:effectLst>
                <a:reflection blurRad="6350" stA="60000" endA="900" endPos="58000" dir="5400000" sy="-100000" algn="bl" rotWithShape="0"/>
              </a:effectLst>
              <a:latin typeface="GE Inspira" panose="020F0603030400020203" pitchFamily="34" charset="0"/>
            </a:endParaRPr>
          </a:p>
        </p:txBody>
      </p:sp>
      <p:sp>
        <p:nvSpPr>
          <p:cNvPr id="26" name="Rectangle 25"/>
          <p:cNvSpPr/>
          <p:nvPr/>
        </p:nvSpPr>
        <p:spPr>
          <a:xfrm>
            <a:off x="8323877" y="612754"/>
            <a:ext cx="3087192" cy="621506"/>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b"/>
          <a:lstStyle/>
          <a:p>
            <a:pPr algn="ctr"/>
            <a:r>
              <a:rPr lang="en-GB" sz="2000" dirty="0">
                <a:latin typeface="GE Inspira" panose="020F0603030400020203" pitchFamily="34" charset="0"/>
              </a:rPr>
              <a:t>3km - 8”ID - 12ksi</a:t>
            </a:r>
          </a:p>
          <a:p>
            <a:pPr algn="ctr"/>
            <a:r>
              <a:rPr lang="en-GB" sz="2000" dirty="0" smtClean="0">
                <a:latin typeface="GE Inspira" panose="020F0603030400020203" pitchFamily="34" charset="0"/>
              </a:rPr>
              <a:t>Layer Weight</a:t>
            </a:r>
          </a:p>
        </p:txBody>
      </p:sp>
      <p:pic>
        <p:nvPicPr>
          <p:cNvPr id="46" name="Picture 45" descr="GE_Monogram_Blue.emf"/>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4988" y="6210639"/>
            <a:ext cx="474587" cy="475487"/>
          </a:xfrm>
          <a:prstGeom prst="rect">
            <a:avLst/>
          </a:prstGeom>
        </p:spPr>
      </p:pic>
    </p:spTree>
    <p:extLst>
      <p:ext uri="{BB962C8B-B14F-4D97-AF65-F5344CB8AC3E}">
        <p14:creationId xmlns:p14="http://schemas.microsoft.com/office/powerpoint/2010/main" val="1527414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562"/>
          <a:stretch/>
        </p:blipFill>
        <p:spPr>
          <a:xfrm flipH="1">
            <a:off x="2926800" y="-7094"/>
            <a:ext cx="9265200" cy="6858000"/>
          </a:xfrm>
          <a:prstGeom prst="rect">
            <a:avLst/>
          </a:prstGeom>
        </p:spPr>
      </p:pic>
      <p:pic>
        <p:nvPicPr>
          <p:cNvPr id="25" name="Picture 24"/>
          <p:cNvPicPr>
            <a:picLocks noChangeAspect="1"/>
          </p:cNvPicPr>
          <p:nvPr/>
        </p:nvPicPr>
        <p:blipFill rotWithShape="1">
          <a:blip r:embed="rId4" cstate="screen">
            <a:extLst>
              <a:ext uri="{28A0092B-C50C-407E-A947-70E740481C1C}">
                <a14:useLocalDpi xmlns:a14="http://schemas.microsoft.com/office/drawing/2010/main"/>
              </a:ext>
            </a:extLst>
          </a:blip>
          <a:srcRect l="30338" t="7963" r="36791" b="7963"/>
          <a:stretch/>
        </p:blipFill>
        <p:spPr>
          <a:xfrm>
            <a:off x="-471629" y="612754"/>
            <a:ext cx="3941210" cy="6440673"/>
          </a:xfrm>
          <a:prstGeom prst="rect">
            <a:avLst/>
          </a:prstGeom>
        </p:spPr>
      </p:pic>
      <p:pic>
        <p:nvPicPr>
          <p:cNvPr id="26" name="Picture 25"/>
          <p:cNvPicPr>
            <a:picLocks noChangeAspect="1"/>
          </p:cNvPicPr>
          <p:nvPr/>
        </p:nvPicPr>
        <p:blipFill rotWithShape="1">
          <a:blip r:embed="rId5" cstate="screen">
            <a:extLst>
              <a:ext uri="{28A0092B-C50C-407E-A947-70E740481C1C}">
                <a14:useLocalDpi xmlns:a14="http://schemas.microsoft.com/office/drawing/2010/main"/>
              </a:ext>
            </a:extLst>
          </a:blip>
          <a:srcRect l="30396" t="8056" r="36791" b="8056"/>
          <a:stretch/>
        </p:blipFill>
        <p:spPr>
          <a:xfrm>
            <a:off x="-464690" y="619847"/>
            <a:ext cx="3934271" cy="6426486"/>
          </a:xfrm>
          <a:prstGeom prst="rect">
            <a:avLst/>
          </a:prstGeom>
          <a:ln>
            <a:noFill/>
          </a:ln>
        </p:spPr>
      </p:pic>
      <p:sp>
        <p:nvSpPr>
          <p:cNvPr id="2" name="Title 1"/>
          <p:cNvSpPr>
            <a:spLocks noGrp="1"/>
          </p:cNvSpPr>
          <p:nvPr>
            <p:ph type="title"/>
          </p:nvPr>
        </p:nvSpPr>
        <p:spPr>
          <a:xfrm>
            <a:off x="505327" y="485179"/>
            <a:ext cx="11133308" cy="1021002"/>
          </a:xfrm>
        </p:spPr>
        <p:txBody>
          <a:bodyPr/>
          <a:lstStyle/>
          <a:p>
            <a:r>
              <a:rPr lang="en-GB" dirty="0" smtClean="0"/>
              <a:t>Composite Pressure Armour</a:t>
            </a:r>
            <a:endParaRPr lang="en-GB" dirty="0"/>
          </a:p>
        </p:txBody>
      </p:sp>
      <p:sp>
        <p:nvSpPr>
          <p:cNvPr id="4" name="Slide Number Placeholder 3"/>
          <p:cNvSpPr>
            <a:spLocks noGrp="1"/>
          </p:cNvSpPr>
          <p:nvPr>
            <p:ph type="sldNum" sz="quarter" idx="12"/>
          </p:nvPr>
        </p:nvSpPr>
        <p:spPr/>
        <p:txBody>
          <a:bodyPr/>
          <a:lstStyle/>
          <a:p>
            <a:fld id="{0D558541-60C9-42A2-8392-FF12533A6B7A}" type="slidenum">
              <a:rPr lang="en-US" smtClean="0"/>
              <a:t>4</a:t>
            </a:fld>
            <a:endParaRPr lang="en-US" dirty="0"/>
          </a:p>
        </p:txBody>
      </p:sp>
      <p:sp>
        <p:nvSpPr>
          <p:cNvPr id="46" name="Rounded Rectangle 45"/>
          <p:cNvSpPr/>
          <p:nvPr/>
        </p:nvSpPr>
        <p:spPr>
          <a:xfrm>
            <a:off x="794479" y="1735708"/>
            <a:ext cx="2188563" cy="842600"/>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descr="GE_Monogram_Blue.em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4988" y="6210639"/>
            <a:ext cx="474587" cy="475487"/>
          </a:xfrm>
          <a:prstGeom prst="rect">
            <a:avLst/>
          </a:prstGeom>
        </p:spPr>
      </p:pic>
      <p:sp>
        <p:nvSpPr>
          <p:cNvPr id="12" name="Slide Number Placeholder 2"/>
          <p:cNvSpPr txBox="1">
            <a:spLocks/>
          </p:cNvSpPr>
          <p:nvPr/>
        </p:nvSpPr>
        <p:spPr>
          <a:xfrm>
            <a:off x="11411068" y="6343404"/>
            <a:ext cx="365665" cy="135890"/>
          </a:xfrm>
          <a:prstGeom prst="rect">
            <a:avLst/>
          </a:prstGeom>
        </p:spPr>
        <p:txBody>
          <a:bodyPr vert="horz" lIns="0" tIns="0" rIns="0" bIns="0" rtlCol="0" anchor="t" anchorCtr="0"/>
          <a:lstStyle>
            <a:defPPr>
              <a:defRPr lang="en-US"/>
            </a:defPPr>
            <a:lvl1pPr marL="0" algn="r" defTabSz="914400" rtl="0" eaLnBrk="1" latinLnBrk="0" hangingPunct="1">
              <a:defRPr sz="9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4</a:t>
            </a:fld>
            <a:endParaRPr lang="en-US" dirty="0"/>
          </a:p>
        </p:txBody>
      </p:sp>
      <p:sp>
        <p:nvSpPr>
          <p:cNvPr id="6" name="Rectangle 5"/>
          <p:cNvSpPr/>
          <p:nvPr/>
        </p:nvSpPr>
        <p:spPr>
          <a:xfrm>
            <a:off x="5700661" y="-4149904"/>
            <a:ext cx="4448280" cy="4154984"/>
          </a:xfrm>
          <a:prstGeom prst="rect">
            <a:avLst/>
          </a:prstGeom>
        </p:spPr>
        <p:txBody>
          <a:bodyPr wrap="square">
            <a:spAutoFit/>
          </a:bodyPr>
          <a:lstStyle/>
          <a:p>
            <a:pPr>
              <a:lnSpc>
                <a:spcPct val="150000"/>
              </a:lnSpc>
            </a:pPr>
            <a:r>
              <a:rPr lang="en-GB" sz="3200" dirty="0" smtClean="0"/>
              <a:t>Metallic FlexLok</a:t>
            </a:r>
            <a:endParaRPr lang="en-GB" sz="3200" dirty="0"/>
          </a:p>
          <a:p>
            <a:pPr marL="285750" indent="-285750">
              <a:lnSpc>
                <a:spcPct val="150000"/>
              </a:lnSpc>
              <a:buFont typeface="Arial" panose="020B0604020202020204" pitchFamily="34" charset="0"/>
              <a:buChar char="•"/>
            </a:pPr>
            <a:r>
              <a:rPr lang="en-GB" sz="2400" dirty="0">
                <a:latin typeface="GE Inspira" panose="020F0603030400020203" pitchFamily="34" charset="0"/>
              </a:rPr>
              <a:t>Zeta section </a:t>
            </a:r>
            <a:r>
              <a:rPr lang="en-GB" sz="2400" dirty="0" smtClean="0">
                <a:latin typeface="GE Inspira" panose="020F0603030400020203" pitchFamily="34" charset="0"/>
              </a:rPr>
              <a:t>wire</a:t>
            </a:r>
          </a:p>
          <a:p>
            <a:pPr marL="285750" indent="-285750">
              <a:lnSpc>
                <a:spcPct val="150000"/>
              </a:lnSpc>
              <a:buFont typeface="Arial" panose="020B0604020202020204" pitchFamily="34" charset="0"/>
              <a:buChar char="•"/>
            </a:pPr>
            <a:r>
              <a:rPr lang="en-GB" sz="2400" dirty="0" smtClean="0">
                <a:latin typeface="GE Inspira" panose="020F0603030400020203" pitchFamily="34" charset="0"/>
              </a:rPr>
              <a:t>Heavy construction</a:t>
            </a:r>
          </a:p>
          <a:p>
            <a:pPr marL="285750" indent="-285750">
              <a:lnSpc>
                <a:spcPct val="150000"/>
              </a:lnSpc>
              <a:buFont typeface="Arial" panose="020B0604020202020204" pitchFamily="34" charset="0"/>
              <a:buChar char="•"/>
            </a:pPr>
            <a:r>
              <a:rPr lang="en-GB" sz="2400" dirty="0" smtClean="0">
                <a:latin typeface="GE Inspira" panose="020F0603030400020203" pitchFamily="34" charset="0"/>
              </a:rPr>
              <a:t>Ultra </a:t>
            </a:r>
            <a:r>
              <a:rPr lang="en-GB" sz="2400" dirty="0">
                <a:latin typeface="GE Inspira" panose="020F0603030400020203" pitchFamily="34" charset="0"/>
              </a:rPr>
              <a:t>high pressure</a:t>
            </a:r>
          </a:p>
          <a:p>
            <a:pPr marL="285750" indent="-285750">
              <a:lnSpc>
                <a:spcPct val="150000"/>
              </a:lnSpc>
              <a:buFont typeface="Arial" panose="020B0604020202020204" pitchFamily="34" charset="0"/>
              <a:buChar char="•"/>
            </a:pPr>
            <a:r>
              <a:rPr lang="en-GB" sz="2400" dirty="0" smtClean="0">
                <a:latin typeface="GE Inspira" panose="020F0603030400020203" pitchFamily="34" charset="0"/>
              </a:rPr>
              <a:t>Sour </a:t>
            </a:r>
            <a:r>
              <a:rPr lang="en-GB" sz="2400" dirty="0">
                <a:latin typeface="GE Inspira" panose="020F0603030400020203" pitchFamily="34" charset="0"/>
              </a:rPr>
              <a:t>service</a:t>
            </a:r>
          </a:p>
          <a:p>
            <a:pPr marL="285750" indent="-285750">
              <a:lnSpc>
                <a:spcPct val="150000"/>
              </a:lnSpc>
              <a:buFont typeface="Arial" panose="020B0604020202020204" pitchFamily="34" charset="0"/>
              <a:buChar char="•"/>
            </a:pPr>
            <a:r>
              <a:rPr lang="en-GB" sz="2400" dirty="0">
                <a:latin typeface="GE Inspira" panose="020F0603030400020203" pitchFamily="34" charset="0"/>
              </a:rPr>
              <a:t>Metal / </a:t>
            </a:r>
            <a:r>
              <a:rPr lang="en-GB" sz="2400" dirty="0" smtClean="0">
                <a:latin typeface="GE Inspira" panose="020F0603030400020203" pitchFamily="34" charset="0"/>
              </a:rPr>
              <a:t>metal contact</a:t>
            </a:r>
          </a:p>
          <a:p>
            <a:pPr marL="285750" indent="-285750">
              <a:lnSpc>
                <a:spcPct val="150000"/>
              </a:lnSpc>
              <a:buFont typeface="Arial" panose="020B0604020202020204" pitchFamily="34" charset="0"/>
              <a:buChar char="•"/>
            </a:pPr>
            <a:r>
              <a:rPr lang="en-GB" sz="2400" dirty="0" smtClean="0">
                <a:latin typeface="GE Inspira" panose="020F0603030400020203" pitchFamily="34" charset="0"/>
              </a:rPr>
              <a:t>Sacrificial polymer layer</a:t>
            </a:r>
            <a:endParaRPr lang="en-GB" sz="2400" dirty="0">
              <a:latin typeface="GE Inspira" panose="020F0603030400020203" pitchFamily="34" charset="0"/>
            </a:endParaRPr>
          </a:p>
        </p:txBody>
      </p:sp>
      <p:sp>
        <p:nvSpPr>
          <p:cNvPr id="16" name="Rectangle 15"/>
          <p:cNvSpPr/>
          <p:nvPr/>
        </p:nvSpPr>
        <p:spPr>
          <a:xfrm>
            <a:off x="3418013" y="1107491"/>
            <a:ext cx="4979227" cy="4985980"/>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en-GB" sz="2400" dirty="0">
                <a:latin typeface="GE Inspira" panose="020F0603030400020203" pitchFamily="34" charset="0"/>
              </a:rPr>
              <a:t>High pressure capacity</a:t>
            </a:r>
          </a:p>
          <a:p>
            <a:pPr marL="285750" indent="-285750">
              <a:lnSpc>
                <a:spcPct val="150000"/>
              </a:lnSpc>
              <a:spcBef>
                <a:spcPts val="600"/>
              </a:spcBef>
              <a:buFont typeface="Arial" panose="020B0604020202020204" pitchFamily="34" charset="0"/>
              <a:buChar char="•"/>
            </a:pPr>
            <a:r>
              <a:rPr lang="en-GB" sz="2400" dirty="0">
                <a:latin typeface="GE Inspira" panose="020F0603030400020203" pitchFamily="34" charset="0"/>
              </a:rPr>
              <a:t>Well known and trusted materials</a:t>
            </a:r>
          </a:p>
          <a:p>
            <a:pPr marL="285750" indent="-285750">
              <a:lnSpc>
                <a:spcPct val="150000"/>
              </a:lnSpc>
              <a:spcBef>
                <a:spcPts val="600"/>
              </a:spcBef>
              <a:buFont typeface="Arial" panose="020B0604020202020204" pitchFamily="34" charset="0"/>
              <a:buChar char="•"/>
            </a:pPr>
            <a:r>
              <a:rPr lang="en-GB" sz="2400" dirty="0">
                <a:latin typeface="GE Inspira" panose="020F0603030400020203" pitchFamily="34" charset="0"/>
              </a:rPr>
              <a:t>State of the art manufacturing</a:t>
            </a:r>
          </a:p>
          <a:p>
            <a:pPr marL="285750" indent="-285750">
              <a:lnSpc>
                <a:spcPct val="150000"/>
              </a:lnSpc>
              <a:spcBef>
                <a:spcPts val="600"/>
              </a:spcBef>
              <a:buFont typeface="Arial" panose="020B0604020202020204" pitchFamily="34" charset="0"/>
              <a:buChar char="•"/>
            </a:pPr>
            <a:r>
              <a:rPr lang="en-GB" sz="2400" dirty="0">
                <a:latin typeface="GE Inspira" panose="020F0603030400020203" pitchFamily="34" charset="0"/>
              </a:rPr>
              <a:t>Simplified design</a:t>
            </a:r>
          </a:p>
          <a:p>
            <a:pPr marL="285750" indent="-285750">
              <a:lnSpc>
                <a:spcPct val="150000"/>
              </a:lnSpc>
              <a:spcBef>
                <a:spcPts val="600"/>
              </a:spcBef>
              <a:buFont typeface="Arial" panose="020B0604020202020204" pitchFamily="34" charset="0"/>
              <a:buChar char="•"/>
            </a:pPr>
            <a:r>
              <a:rPr lang="en-GB" sz="2400" dirty="0">
                <a:latin typeface="GE Inspira" panose="020F0603030400020203" pitchFamily="34" charset="0"/>
              </a:rPr>
              <a:t>Optimised material usage </a:t>
            </a:r>
          </a:p>
          <a:p>
            <a:pPr marL="285750" indent="-285750">
              <a:lnSpc>
                <a:spcPct val="150000"/>
              </a:lnSpc>
              <a:spcBef>
                <a:spcPts val="600"/>
              </a:spcBef>
              <a:buFont typeface="Arial" panose="020B0604020202020204" pitchFamily="34" charset="0"/>
              <a:buChar char="•"/>
            </a:pPr>
            <a:r>
              <a:rPr lang="en-GB" sz="2400" dirty="0" smtClean="0">
                <a:latin typeface="GE Inspira" panose="020F0603030400020203" pitchFamily="34" charset="0"/>
              </a:rPr>
              <a:t>Flexible </a:t>
            </a:r>
            <a:r>
              <a:rPr lang="en-GB" sz="2400" dirty="0">
                <a:latin typeface="GE Inspira" panose="020F0603030400020203" pitchFamily="34" charset="0"/>
              </a:rPr>
              <a:t>and fatigue resistant</a:t>
            </a:r>
          </a:p>
          <a:p>
            <a:pPr marL="285750" indent="-285750">
              <a:lnSpc>
                <a:spcPct val="150000"/>
              </a:lnSpc>
              <a:spcBef>
                <a:spcPts val="600"/>
              </a:spcBef>
              <a:buFont typeface="Arial" panose="020B0604020202020204" pitchFamily="34" charset="0"/>
              <a:buChar char="•"/>
            </a:pPr>
            <a:r>
              <a:rPr lang="en-GB" sz="2400" dirty="0">
                <a:latin typeface="GE Inspira" panose="020F0603030400020203" pitchFamily="34" charset="0"/>
              </a:rPr>
              <a:t>Mature and proven end </a:t>
            </a:r>
            <a:r>
              <a:rPr lang="en-GB" sz="2400" dirty="0" smtClean="0">
                <a:latin typeface="GE Inspira" panose="020F0603030400020203" pitchFamily="34" charset="0"/>
              </a:rPr>
              <a:t>terminations</a:t>
            </a:r>
            <a:endParaRPr lang="en-GB" sz="2400" dirty="0">
              <a:latin typeface="GE Inspira" panose="020F0603030400020203" pitchFamily="34" charset="0"/>
            </a:endParaRPr>
          </a:p>
        </p:txBody>
      </p:sp>
    </p:spTree>
    <p:extLst>
      <p:ext uri="{BB962C8B-B14F-4D97-AF65-F5344CB8AC3E}">
        <p14:creationId xmlns:p14="http://schemas.microsoft.com/office/powerpoint/2010/main" val="2290720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xEl>
                                              <p:pRg st="0" end="0"/>
                                            </p:txEl>
                                          </p:spTgt>
                                        </p:tgtEl>
                                      </p:cBhvr>
                                    </p:animEffect>
                                    <p:set>
                                      <p:cBhvr>
                                        <p:cTn id="7" dur="1" fill="hold">
                                          <p:stCondLst>
                                            <p:cond delay="499"/>
                                          </p:stCondLst>
                                        </p:cTn>
                                        <p:tgtEl>
                                          <p:spTgt spid="6">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xEl>
                                              <p:pRg st="1" end="1"/>
                                            </p:txEl>
                                          </p:spTgt>
                                        </p:tgtEl>
                                      </p:cBhvr>
                                    </p:animEffect>
                                    <p:set>
                                      <p:cBhvr>
                                        <p:cTn id="10" dur="1" fill="hold">
                                          <p:stCondLst>
                                            <p:cond delay="499"/>
                                          </p:stCondLst>
                                        </p:cTn>
                                        <p:tgtEl>
                                          <p:spTgt spid="6">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xEl>
                                              <p:pRg st="2" end="2"/>
                                            </p:txEl>
                                          </p:spTgt>
                                        </p:tgtEl>
                                      </p:cBhvr>
                                    </p:animEffect>
                                    <p:set>
                                      <p:cBhvr>
                                        <p:cTn id="13" dur="1" fill="hold">
                                          <p:stCondLst>
                                            <p:cond delay="499"/>
                                          </p:stCondLst>
                                        </p:cTn>
                                        <p:tgtEl>
                                          <p:spTgt spid="6">
                                            <p:txEl>
                                              <p:pRg st="2" end="2"/>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xEl>
                                              <p:pRg st="3" end="3"/>
                                            </p:txEl>
                                          </p:spTgt>
                                        </p:tgtEl>
                                      </p:cBhvr>
                                    </p:animEffect>
                                    <p:set>
                                      <p:cBhvr>
                                        <p:cTn id="16" dur="1" fill="hold">
                                          <p:stCondLst>
                                            <p:cond delay="499"/>
                                          </p:stCondLst>
                                        </p:cTn>
                                        <p:tgtEl>
                                          <p:spTgt spid="6">
                                            <p:txEl>
                                              <p:pRg st="3" end="3"/>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
                                            <p:txEl>
                                              <p:pRg st="4" end="4"/>
                                            </p:txEl>
                                          </p:spTgt>
                                        </p:tgtEl>
                                      </p:cBhvr>
                                    </p:animEffect>
                                    <p:set>
                                      <p:cBhvr>
                                        <p:cTn id="19" dur="1" fill="hold">
                                          <p:stCondLst>
                                            <p:cond delay="499"/>
                                          </p:stCondLst>
                                        </p:cTn>
                                        <p:tgtEl>
                                          <p:spTgt spid="6">
                                            <p:txEl>
                                              <p:pRg st="4" end="4"/>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
                                            <p:txEl>
                                              <p:pRg st="5" end="5"/>
                                            </p:txEl>
                                          </p:spTgt>
                                        </p:tgtEl>
                                      </p:cBhvr>
                                    </p:animEffect>
                                    <p:set>
                                      <p:cBhvr>
                                        <p:cTn id="22" dur="1" fill="hold">
                                          <p:stCondLst>
                                            <p:cond delay="499"/>
                                          </p:stCondLst>
                                        </p:cTn>
                                        <p:tgtEl>
                                          <p:spTgt spid="6">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
                                            <p:txEl>
                                              <p:pRg st="6" end="6"/>
                                            </p:txEl>
                                          </p:spTgt>
                                        </p:tgtEl>
                                      </p:cBhvr>
                                    </p:animEffect>
                                    <p:set>
                                      <p:cBhvr>
                                        <p:cTn id="25" dur="1" fill="hold">
                                          <p:stCondLst>
                                            <p:cond delay="499"/>
                                          </p:stCondLst>
                                        </p:cTn>
                                        <p:tgtEl>
                                          <p:spTgt spid="6">
                                            <p:txEl>
                                              <p:pRg st="6" end="6"/>
                                            </p:txEl>
                                          </p:spTgt>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2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fade">
                                      <p:cBhvr>
                                        <p:cTn id="32" dur="500"/>
                                        <p:tgtEl>
                                          <p:spTgt spid="16">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xEl>
                                              <p:pRg st="1" end="1"/>
                                            </p:txEl>
                                          </p:spTgt>
                                        </p:tgtEl>
                                        <p:attrNameLst>
                                          <p:attrName>style.visibility</p:attrName>
                                        </p:attrNameLst>
                                      </p:cBhvr>
                                      <p:to>
                                        <p:strVal val="visible"/>
                                      </p:to>
                                    </p:set>
                                    <p:animEffect transition="in" filter="fade">
                                      <p:cBhvr>
                                        <p:cTn id="35" dur="500"/>
                                        <p:tgtEl>
                                          <p:spTgt spid="16">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xEl>
                                              <p:pRg st="2" end="2"/>
                                            </p:txEl>
                                          </p:spTgt>
                                        </p:tgtEl>
                                        <p:attrNameLst>
                                          <p:attrName>style.visibility</p:attrName>
                                        </p:attrNameLst>
                                      </p:cBhvr>
                                      <p:to>
                                        <p:strVal val="visible"/>
                                      </p:to>
                                    </p:set>
                                    <p:animEffect transition="in" filter="fade">
                                      <p:cBhvr>
                                        <p:cTn id="38" dur="500"/>
                                        <p:tgtEl>
                                          <p:spTgt spid="16">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3" end="3"/>
                                            </p:txEl>
                                          </p:spTgt>
                                        </p:tgtEl>
                                        <p:attrNameLst>
                                          <p:attrName>style.visibility</p:attrName>
                                        </p:attrNameLst>
                                      </p:cBhvr>
                                      <p:to>
                                        <p:strVal val="visible"/>
                                      </p:to>
                                    </p:set>
                                    <p:animEffect transition="in" filter="fade">
                                      <p:cBhvr>
                                        <p:cTn id="41" dur="500"/>
                                        <p:tgtEl>
                                          <p:spTgt spid="16">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4" end="4"/>
                                            </p:txEl>
                                          </p:spTgt>
                                        </p:tgtEl>
                                        <p:attrNameLst>
                                          <p:attrName>style.visibility</p:attrName>
                                        </p:attrNameLst>
                                      </p:cBhvr>
                                      <p:to>
                                        <p:strVal val="visible"/>
                                      </p:to>
                                    </p:set>
                                    <p:animEffect transition="in" filter="fade">
                                      <p:cBhvr>
                                        <p:cTn id="44" dur="500"/>
                                        <p:tgtEl>
                                          <p:spTgt spid="16">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5" end="5"/>
                                            </p:txEl>
                                          </p:spTgt>
                                        </p:tgtEl>
                                        <p:attrNameLst>
                                          <p:attrName>style.visibility</p:attrName>
                                        </p:attrNameLst>
                                      </p:cBhvr>
                                      <p:to>
                                        <p:strVal val="visible"/>
                                      </p:to>
                                    </p:set>
                                    <p:animEffect transition="in" filter="fade">
                                      <p:cBhvr>
                                        <p:cTn id="47" dur="500"/>
                                        <p:tgtEl>
                                          <p:spTgt spid="16">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xEl>
                                              <p:pRg st="6" end="6"/>
                                            </p:txEl>
                                          </p:spTgt>
                                        </p:tgtEl>
                                        <p:attrNameLst>
                                          <p:attrName>style.visibility</p:attrName>
                                        </p:attrNameLst>
                                      </p:cBhvr>
                                      <p:to>
                                        <p:strVal val="visible"/>
                                      </p:to>
                                    </p:set>
                                    <p:animEffect transition="in" filter="fade">
                                      <p:cBhvr>
                                        <p:cTn id="50"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t>5</a:t>
            </a:fld>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2639" y="1454912"/>
            <a:ext cx="612202" cy="673843"/>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5407" y="1454912"/>
            <a:ext cx="612202" cy="673843"/>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2639" y="2152718"/>
            <a:ext cx="612202" cy="673843"/>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5407" y="2150782"/>
            <a:ext cx="612202" cy="673843"/>
          </a:xfrm>
          <a:prstGeom prst="rect">
            <a:avLst/>
          </a:prstGeom>
        </p:spPr>
      </p:pic>
      <p:pic>
        <p:nvPicPr>
          <p:cNvPr id="24" name="Picture 23"/>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231069" y="392281"/>
            <a:ext cx="1278109" cy="1033997"/>
          </a:xfrm>
          <a:prstGeom prst="rect">
            <a:avLst/>
          </a:prstGeom>
        </p:spPr>
      </p:pic>
      <p:grpSp>
        <p:nvGrpSpPr>
          <p:cNvPr id="35" name="Group 34"/>
          <p:cNvGrpSpPr/>
          <p:nvPr/>
        </p:nvGrpSpPr>
        <p:grpSpPr>
          <a:xfrm>
            <a:off x="4696962" y="621845"/>
            <a:ext cx="3577268" cy="892801"/>
            <a:chOff x="4632553" y="1826592"/>
            <a:chExt cx="3577268" cy="892801"/>
          </a:xfrm>
        </p:grpSpPr>
        <p:pic>
          <p:nvPicPr>
            <p:cNvPr id="26" name="Picture 25"/>
            <p:cNvPicPr>
              <a:picLocks noChangeAspect="1"/>
            </p:cNvPicPr>
            <p:nvPr/>
          </p:nvPicPr>
          <p:blipFill rotWithShape="1">
            <a:blip r:embed="rId5" cstate="screen">
              <a:duotone>
                <a:schemeClr val="accent2">
                  <a:shade val="45000"/>
                  <a:satMod val="135000"/>
                </a:schemeClr>
                <a:prstClr val="white"/>
              </a:duotone>
              <a:extLst>
                <a:ext uri="{28A0092B-C50C-407E-A947-70E740481C1C}">
                  <a14:useLocalDpi xmlns:a14="http://schemas.microsoft.com/office/drawing/2010/main"/>
                </a:ext>
              </a:extLst>
            </a:blip>
            <a:srcRect b="32800"/>
            <a:stretch/>
          </p:blipFill>
          <p:spPr>
            <a:xfrm>
              <a:off x="5121580" y="1826592"/>
              <a:ext cx="2511189" cy="574409"/>
            </a:xfrm>
            <a:prstGeom prst="rect">
              <a:avLst/>
            </a:prstGeom>
          </p:spPr>
        </p:pic>
        <p:pic>
          <p:nvPicPr>
            <p:cNvPr id="28" name="Picture 27"/>
            <p:cNvPicPr>
              <a:picLocks noChangeAspect="1"/>
            </p:cNvPicPr>
            <p:nvPr/>
          </p:nvPicPr>
          <p:blipFill rotWithShape="1">
            <a:blip r:embed="rId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t="46777"/>
            <a:stretch/>
          </p:blipFill>
          <p:spPr>
            <a:xfrm>
              <a:off x="4632553" y="2312082"/>
              <a:ext cx="1420922" cy="407311"/>
            </a:xfrm>
            <a:prstGeom prst="rect">
              <a:avLst/>
            </a:prstGeom>
          </p:spPr>
        </p:pic>
        <p:pic>
          <p:nvPicPr>
            <p:cNvPr id="29" name="Picture 28"/>
            <p:cNvPicPr>
              <a:picLocks noChangeAspect="1"/>
            </p:cNvPicPr>
            <p:nvPr/>
          </p:nvPicPr>
          <p:blipFill rotWithShape="1">
            <a:blip r:embed="rId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t="46777"/>
            <a:stretch/>
          </p:blipFill>
          <p:spPr>
            <a:xfrm>
              <a:off x="5710726" y="2312082"/>
              <a:ext cx="1420922" cy="407311"/>
            </a:xfrm>
            <a:prstGeom prst="rect">
              <a:avLst/>
            </a:prstGeom>
          </p:spPr>
        </p:pic>
        <p:pic>
          <p:nvPicPr>
            <p:cNvPr id="30" name="Picture 29"/>
            <p:cNvPicPr>
              <a:picLocks noChangeAspect="1"/>
            </p:cNvPicPr>
            <p:nvPr/>
          </p:nvPicPr>
          <p:blipFill rotWithShape="1">
            <a:blip r:embed="rId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t="46777"/>
            <a:stretch/>
          </p:blipFill>
          <p:spPr>
            <a:xfrm>
              <a:off x="6788899" y="2312082"/>
              <a:ext cx="1420922" cy="407311"/>
            </a:xfrm>
            <a:prstGeom prst="rect">
              <a:avLst/>
            </a:prstGeom>
          </p:spPr>
        </p:pic>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985" y="1940996"/>
              <a:ext cx="233517" cy="257029"/>
            </a:xfrm>
            <a:prstGeom prst="rect">
              <a:avLst/>
            </a:prstGeom>
          </p:spPr>
        </p:pic>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71981" y="1936694"/>
              <a:ext cx="233517" cy="257029"/>
            </a:xfrm>
            <a:prstGeom prst="rect">
              <a:avLst/>
            </a:prstGeom>
          </p:spPr>
        </p:pic>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4977" y="1940996"/>
              <a:ext cx="233517" cy="257029"/>
            </a:xfrm>
            <a:prstGeom prst="rect">
              <a:avLst/>
            </a:prstGeom>
          </p:spPr>
        </p:pic>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7973" y="1940996"/>
              <a:ext cx="233517" cy="257029"/>
            </a:xfrm>
            <a:prstGeom prst="rect">
              <a:avLst/>
            </a:prstGeom>
          </p:spPr>
        </p:pic>
      </p:grpSp>
      <p:grpSp>
        <p:nvGrpSpPr>
          <p:cNvPr id="44" name="Group 43"/>
          <p:cNvGrpSpPr/>
          <p:nvPr/>
        </p:nvGrpSpPr>
        <p:grpSpPr>
          <a:xfrm>
            <a:off x="2892609" y="408224"/>
            <a:ext cx="1420922" cy="1106422"/>
            <a:chOff x="3059238" y="1176523"/>
            <a:chExt cx="1420922" cy="1106422"/>
          </a:xfrm>
        </p:grpSpPr>
        <p:pic>
          <p:nvPicPr>
            <p:cNvPr id="23" name="Picture 22"/>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b="25144"/>
            <a:stretch/>
          </p:blipFill>
          <p:spPr>
            <a:xfrm flipH="1">
              <a:off x="3202404" y="1176523"/>
              <a:ext cx="1136408" cy="823728"/>
            </a:xfrm>
            <a:prstGeom prst="rect">
              <a:avLst/>
            </a:prstGeom>
          </p:spPr>
        </p:pic>
        <p:pic>
          <p:nvPicPr>
            <p:cNvPr id="43" name="Picture 42"/>
            <p:cNvPicPr>
              <a:picLocks noChangeAspect="1"/>
            </p:cNvPicPr>
            <p:nvPr/>
          </p:nvPicPr>
          <p:blipFill rotWithShape="1">
            <a:blip r:embed="rId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t="46777"/>
            <a:stretch/>
          </p:blipFill>
          <p:spPr>
            <a:xfrm>
              <a:off x="3059238" y="1875634"/>
              <a:ext cx="1420922" cy="407311"/>
            </a:xfrm>
            <a:prstGeom prst="rect">
              <a:avLst/>
            </a:prstGeom>
          </p:spPr>
        </p:pic>
      </p:grpSp>
      <p:pic>
        <p:nvPicPr>
          <p:cNvPr id="46" name="Picture 45"/>
          <p:cNvPicPr>
            <a:picLocks noChangeAspect="1"/>
          </p:cNvPicPr>
          <p:nvPr/>
        </p:nvPicPr>
        <p:blipFill rotWithShape="1">
          <a:blip r:embed="rId8"/>
          <a:srcRect t="15782"/>
          <a:stretch/>
        </p:blipFill>
        <p:spPr>
          <a:xfrm>
            <a:off x="8657661" y="307295"/>
            <a:ext cx="2525245" cy="2584222"/>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9710" y="5247499"/>
            <a:ext cx="612202" cy="673843"/>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2478" y="5247499"/>
            <a:ext cx="612202" cy="673843"/>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1094" y="5943369"/>
            <a:ext cx="612202" cy="673843"/>
          </a:xfrm>
          <a:prstGeom prst="rect">
            <a:avLst/>
          </a:prstGeom>
        </p:spPr>
      </p:pic>
      <p:pic>
        <p:nvPicPr>
          <p:cNvPr id="25" name="Picture 24"/>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227980" y="4175816"/>
            <a:ext cx="1278109" cy="1033997"/>
          </a:xfrm>
          <a:prstGeom prst="rect">
            <a:avLst/>
          </a:prstGeom>
        </p:spPr>
      </p:pic>
      <p:pic>
        <p:nvPicPr>
          <p:cNvPr id="47" name="Picture 46"/>
          <p:cNvPicPr>
            <a:picLocks noChangeAspect="1"/>
          </p:cNvPicPr>
          <p:nvPr/>
        </p:nvPicPr>
        <p:blipFill rotWithShape="1">
          <a:blip r:embed="rId9"/>
          <a:srcRect t="16234"/>
          <a:stretch/>
        </p:blipFill>
        <p:spPr>
          <a:xfrm>
            <a:off x="8624732" y="4114799"/>
            <a:ext cx="2525245" cy="2570357"/>
          </a:xfrm>
          <a:prstGeom prst="rect">
            <a:avLst/>
          </a:prstGeom>
        </p:spPr>
      </p:pic>
      <p:grpSp>
        <p:nvGrpSpPr>
          <p:cNvPr id="48" name="Group 47"/>
          <p:cNvGrpSpPr/>
          <p:nvPr/>
        </p:nvGrpSpPr>
        <p:grpSpPr>
          <a:xfrm>
            <a:off x="4750299" y="4561150"/>
            <a:ext cx="3577268" cy="892801"/>
            <a:chOff x="4632553" y="1826592"/>
            <a:chExt cx="3577268" cy="892801"/>
          </a:xfrm>
        </p:grpSpPr>
        <p:pic>
          <p:nvPicPr>
            <p:cNvPr id="49" name="Picture 48"/>
            <p:cNvPicPr>
              <a:picLocks noChangeAspect="1"/>
            </p:cNvPicPr>
            <p:nvPr/>
          </p:nvPicPr>
          <p:blipFill rotWithShape="1">
            <a:blip r:embed="rId5" cstate="screen">
              <a:duotone>
                <a:schemeClr val="accent2">
                  <a:shade val="45000"/>
                  <a:satMod val="135000"/>
                </a:schemeClr>
                <a:prstClr val="white"/>
              </a:duotone>
              <a:extLst>
                <a:ext uri="{28A0092B-C50C-407E-A947-70E740481C1C}">
                  <a14:useLocalDpi xmlns:a14="http://schemas.microsoft.com/office/drawing/2010/main"/>
                </a:ext>
              </a:extLst>
            </a:blip>
            <a:srcRect b="32800"/>
            <a:stretch/>
          </p:blipFill>
          <p:spPr>
            <a:xfrm>
              <a:off x="5121580" y="1826592"/>
              <a:ext cx="2511189" cy="574409"/>
            </a:xfrm>
            <a:prstGeom prst="rect">
              <a:avLst/>
            </a:prstGeom>
          </p:spPr>
        </p:pic>
        <p:pic>
          <p:nvPicPr>
            <p:cNvPr id="50" name="Picture 49"/>
            <p:cNvPicPr>
              <a:picLocks noChangeAspect="1"/>
            </p:cNvPicPr>
            <p:nvPr/>
          </p:nvPicPr>
          <p:blipFill rotWithShape="1">
            <a:blip r:embed="rId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t="46777"/>
            <a:stretch/>
          </p:blipFill>
          <p:spPr>
            <a:xfrm>
              <a:off x="4632553" y="2312082"/>
              <a:ext cx="1420922" cy="407311"/>
            </a:xfrm>
            <a:prstGeom prst="rect">
              <a:avLst/>
            </a:prstGeom>
          </p:spPr>
        </p:pic>
        <p:pic>
          <p:nvPicPr>
            <p:cNvPr id="51" name="Picture 50"/>
            <p:cNvPicPr>
              <a:picLocks noChangeAspect="1"/>
            </p:cNvPicPr>
            <p:nvPr/>
          </p:nvPicPr>
          <p:blipFill rotWithShape="1">
            <a:blip r:embed="rId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t="46777"/>
            <a:stretch/>
          </p:blipFill>
          <p:spPr>
            <a:xfrm>
              <a:off x="5710726" y="2312082"/>
              <a:ext cx="1420922" cy="407311"/>
            </a:xfrm>
            <a:prstGeom prst="rect">
              <a:avLst/>
            </a:prstGeom>
          </p:spPr>
        </p:pic>
        <p:pic>
          <p:nvPicPr>
            <p:cNvPr id="52" name="Picture 51"/>
            <p:cNvPicPr>
              <a:picLocks noChangeAspect="1"/>
            </p:cNvPicPr>
            <p:nvPr/>
          </p:nvPicPr>
          <p:blipFill rotWithShape="1">
            <a:blip r:embed="rId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t="46777"/>
            <a:stretch/>
          </p:blipFill>
          <p:spPr>
            <a:xfrm>
              <a:off x="6788899" y="2312082"/>
              <a:ext cx="1420922" cy="407311"/>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985" y="1940996"/>
              <a:ext cx="233517" cy="257029"/>
            </a:xfrm>
            <a:prstGeom prst="rect">
              <a:avLst/>
            </a:prstGeom>
          </p:spPr>
        </p:pic>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71981" y="1936694"/>
              <a:ext cx="233517" cy="257029"/>
            </a:xfrm>
            <a:prstGeom prst="rect">
              <a:avLst/>
            </a:prstGeom>
          </p:spPr>
        </p:pic>
        <p:pic>
          <p:nvPicPr>
            <p:cNvPr id="55" name="Picture 5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4977" y="1940996"/>
              <a:ext cx="233517" cy="257029"/>
            </a:xfrm>
            <a:prstGeom prst="rect">
              <a:avLst/>
            </a:prstGeom>
          </p:spPr>
        </p:pic>
      </p:grpSp>
      <p:grpSp>
        <p:nvGrpSpPr>
          <p:cNvPr id="57" name="Group 56"/>
          <p:cNvGrpSpPr/>
          <p:nvPr/>
        </p:nvGrpSpPr>
        <p:grpSpPr>
          <a:xfrm>
            <a:off x="2945946" y="4347529"/>
            <a:ext cx="1420922" cy="1106422"/>
            <a:chOff x="3059238" y="1176523"/>
            <a:chExt cx="1420922" cy="1106422"/>
          </a:xfrm>
        </p:grpSpPr>
        <p:pic>
          <p:nvPicPr>
            <p:cNvPr id="58" name="Picture 57"/>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b="25144"/>
            <a:stretch/>
          </p:blipFill>
          <p:spPr>
            <a:xfrm flipH="1">
              <a:off x="3202404" y="1176523"/>
              <a:ext cx="1136408" cy="823728"/>
            </a:xfrm>
            <a:prstGeom prst="rect">
              <a:avLst/>
            </a:prstGeom>
          </p:spPr>
        </p:pic>
        <p:pic>
          <p:nvPicPr>
            <p:cNvPr id="59" name="Picture 58"/>
            <p:cNvPicPr>
              <a:picLocks noChangeAspect="1"/>
            </p:cNvPicPr>
            <p:nvPr/>
          </p:nvPicPr>
          <p:blipFill rotWithShape="1">
            <a:blip r:embed="rId6"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t="46777"/>
            <a:stretch/>
          </p:blipFill>
          <p:spPr>
            <a:xfrm>
              <a:off x="3059238" y="1875634"/>
              <a:ext cx="1420922" cy="407311"/>
            </a:xfrm>
            <a:prstGeom prst="rect">
              <a:avLst/>
            </a:prstGeom>
          </p:spPr>
        </p:pic>
      </p:grpSp>
      <p:grpSp>
        <p:nvGrpSpPr>
          <p:cNvPr id="70" name="Group 69"/>
          <p:cNvGrpSpPr/>
          <p:nvPr/>
        </p:nvGrpSpPr>
        <p:grpSpPr>
          <a:xfrm>
            <a:off x="3100089" y="1621988"/>
            <a:ext cx="958917" cy="339689"/>
            <a:chOff x="4849156" y="2989761"/>
            <a:chExt cx="1335867" cy="446369"/>
          </a:xfrm>
        </p:grpSpPr>
        <p:pic>
          <p:nvPicPr>
            <p:cNvPr id="64" name="Picture 63"/>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24622" y="2993313"/>
              <a:ext cx="442817" cy="442817"/>
            </a:xfrm>
            <a:prstGeom prst="rect">
              <a:avLst/>
            </a:prstGeom>
          </p:spPr>
        </p:pic>
        <p:pic>
          <p:nvPicPr>
            <p:cNvPr id="65" name="Picture 64"/>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42206" y="2989761"/>
              <a:ext cx="442817" cy="442817"/>
            </a:xfrm>
            <a:prstGeom prst="rect">
              <a:avLst/>
            </a:prstGeom>
          </p:spPr>
        </p:pic>
        <p:pic>
          <p:nvPicPr>
            <p:cNvPr id="68" name="Picture 67"/>
            <p:cNvPicPr>
              <a:picLocks noChangeAspect="1"/>
            </p:cNvPicPr>
            <p:nvPr/>
          </p:nvPicPr>
          <p:blipFill>
            <a:blip r:embed="rId11"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flipH="1">
              <a:off x="4849156" y="2989761"/>
              <a:ext cx="442817" cy="442817"/>
            </a:xfrm>
            <a:prstGeom prst="rect">
              <a:avLst/>
            </a:prstGeom>
          </p:spPr>
        </p:pic>
        <p:pic>
          <p:nvPicPr>
            <p:cNvPr id="69" name="Picture 68"/>
            <p:cNvPicPr>
              <a:picLocks noChangeAspect="1"/>
            </p:cNvPicPr>
            <p:nvPr/>
          </p:nvPicPr>
          <p:blipFill>
            <a:blip r:embed="rId1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26106" y="3077874"/>
              <a:ext cx="255128" cy="255128"/>
            </a:xfrm>
            <a:prstGeom prst="rect">
              <a:avLst/>
            </a:prstGeom>
          </p:spPr>
        </p:pic>
      </p:grpSp>
      <p:grpSp>
        <p:nvGrpSpPr>
          <p:cNvPr id="76" name="Group 75"/>
          <p:cNvGrpSpPr/>
          <p:nvPr/>
        </p:nvGrpSpPr>
        <p:grpSpPr>
          <a:xfrm>
            <a:off x="6087069" y="1623339"/>
            <a:ext cx="545834" cy="339689"/>
            <a:chOff x="5864755" y="2584834"/>
            <a:chExt cx="760401" cy="446369"/>
          </a:xfrm>
        </p:grpSpPr>
        <p:pic>
          <p:nvPicPr>
            <p:cNvPr id="72" name="Picture 71"/>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864755" y="2588386"/>
              <a:ext cx="442817" cy="442817"/>
            </a:xfrm>
            <a:prstGeom prst="rect">
              <a:avLst/>
            </a:prstGeom>
          </p:spPr>
        </p:pic>
        <p:pic>
          <p:nvPicPr>
            <p:cNvPr id="73" name="Picture 72"/>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182339" y="2584834"/>
              <a:ext cx="442817" cy="442817"/>
            </a:xfrm>
            <a:prstGeom prst="rect">
              <a:avLst/>
            </a:prstGeom>
          </p:spPr>
        </p:pic>
      </p:grpSp>
      <p:grpSp>
        <p:nvGrpSpPr>
          <p:cNvPr id="77" name="Group 76"/>
          <p:cNvGrpSpPr/>
          <p:nvPr/>
        </p:nvGrpSpPr>
        <p:grpSpPr>
          <a:xfrm>
            <a:off x="8743376" y="1599406"/>
            <a:ext cx="958917" cy="339689"/>
            <a:chOff x="4849156" y="2989761"/>
            <a:chExt cx="1335867" cy="446369"/>
          </a:xfrm>
        </p:grpSpPr>
        <p:pic>
          <p:nvPicPr>
            <p:cNvPr id="78" name="Picture 77"/>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24622" y="2993313"/>
              <a:ext cx="442817" cy="442817"/>
            </a:xfrm>
            <a:prstGeom prst="rect">
              <a:avLst/>
            </a:prstGeom>
          </p:spPr>
        </p:pic>
        <p:pic>
          <p:nvPicPr>
            <p:cNvPr id="79" name="Picture 78"/>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42206" y="2989761"/>
              <a:ext cx="442817" cy="442817"/>
            </a:xfrm>
            <a:prstGeom prst="rect">
              <a:avLst/>
            </a:prstGeom>
          </p:spPr>
        </p:pic>
        <p:pic>
          <p:nvPicPr>
            <p:cNvPr id="80" name="Picture 79"/>
            <p:cNvPicPr>
              <a:picLocks noChangeAspect="1"/>
            </p:cNvPicPr>
            <p:nvPr/>
          </p:nvPicPr>
          <p:blipFill>
            <a:blip r:embed="rId11"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flipH="1">
              <a:off x="4849156" y="2989761"/>
              <a:ext cx="442817" cy="442817"/>
            </a:xfrm>
            <a:prstGeom prst="rect">
              <a:avLst/>
            </a:prstGeom>
          </p:spPr>
        </p:pic>
        <p:pic>
          <p:nvPicPr>
            <p:cNvPr id="81" name="Picture 80"/>
            <p:cNvPicPr>
              <a:picLocks noChangeAspect="1"/>
            </p:cNvPicPr>
            <p:nvPr/>
          </p:nvPicPr>
          <p:blipFill>
            <a:blip r:embed="rId1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26106" y="3077874"/>
              <a:ext cx="255128" cy="255128"/>
            </a:xfrm>
            <a:prstGeom prst="rect">
              <a:avLst/>
            </a:prstGeom>
          </p:spPr>
        </p:pic>
      </p:grpSp>
      <p:sp>
        <p:nvSpPr>
          <p:cNvPr id="98" name="Pentagon 97"/>
          <p:cNvSpPr/>
          <p:nvPr/>
        </p:nvSpPr>
        <p:spPr>
          <a:xfrm>
            <a:off x="486611" y="3002913"/>
            <a:ext cx="2190326" cy="1007226"/>
          </a:xfrm>
          <a:prstGeom prst="homePlate">
            <a:avLst>
              <a:gd name="adj" fmla="val 20880"/>
            </a:avLst>
          </a:prstGeom>
          <a:gradFill flip="none" rotWithShape="1">
            <a:gsLst>
              <a:gs pos="34000">
                <a:schemeClr val="tx2">
                  <a:lumMod val="60000"/>
                  <a:lumOff val="4000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schemeClr>
                </a:solidFill>
              </a:rPr>
              <a:t>30% Increase in Reel Capacity</a:t>
            </a:r>
          </a:p>
        </p:txBody>
      </p:sp>
      <p:sp>
        <p:nvSpPr>
          <p:cNvPr id="99" name="Pentagon 98"/>
          <p:cNvSpPr/>
          <p:nvPr/>
        </p:nvSpPr>
        <p:spPr>
          <a:xfrm>
            <a:off x="2721482" y="3002913"/>
            <a:ext cx="2190326" cy="1007226"/>
          </a:xfrm>
          <a:prstGeom prst="homePlate">
            <a:avLst>
              <a:gd name="adj" fmla="val 20880"/>
            </a:avLst>
          </a:prstGeom>
          <a:gradFill flip="none" rotWithShape="1">
            <a:gsLst>
              <a:gs pos="34000">
                <a:schemeClr val="tx2">
                  <a:lumMod val="60000"/>
                  <a:lumOff val="4000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schemeClr>
                </a:solidFill>
              </a:rPr>
              <a:t>Reduced Mobilisation Cost &amp; Time</a:t>
            </a:r>
          </a:p>
        </p:txBody>
      </p:sp>
      <p:sp>
        <p:nvSpPr>
          <p:cNvPr id="100" name="Pentagon 99"/>
          <p:cNvSpPr/>
          <p:nvPr/>
        </p:nvSpPr>
        <p:spPr>
          <a:xfrm>
            <a:off x="4958957" y="3002913"/>
            <a:ext cx="2190326" cy="1007226"/>
          </a:xfrm>
          <a:prstGeom prst="homePlate">
            <a:avLst>
              <a:gd name="adj" fmla="val 20880"/>
            </a:avLst>
          </a:prstGeom>
          <a:gradFill flip="none" rotWithShape="1">
            <a:gsLst>
              <a:gs pos="34000">
                <a:schemeClr val="tx2">
                  <a:lumMod val="60000"/>
                  <a:lumOff val="4000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schemeClr>
                </a:solidFill>
              </a:rPr>
              <a:t>Reduced Shipping Cost</a:t>
            </a:r>
          </a:p>
        </p:txBody>
      </p:sp>
      <p:sp>
        <p:nvSpPr>
          <p:cNvPr id="101" name="Pentagon 100"/>
          <p:cNvSpPr/>
          <p:nvPr/>
        </p:nvSpPr>
        <p:spPr>
          <a:xfrm>
            <a:off x="7196057" y="3002913"/>
            <a:ext cx="2190326" cy="1007226"/>
          </a:xfrm>
          <a:prstGeom prst="homePlate">
            <a:avLst>
              <a:gd name="adj" fmla="val 20880"/>
            </a:avLst>
          </a:prstGeom>
          <a:gradFill flip="none" rotWithShape="1">
            <a:gsLst>
              <a:gs pos="34000">
                <a:schemeClr val="tx2">
                  <a:lumMod val="60000"/>
                  <a:lumOff val="4000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schemeClr>
                </a:solidFill>
              </a:rPr>
              <a:t>Reduced Installation time &amp; Ancillaries</a:t>
            </a:r>
          </a:p>
        </p:txBody>
      </p:sp>
      <p:sp>
        <p:nvSpPr>
          <p:cNvPr id="102" name="Pentagon 101"/>
          <p:cNvSpPr/>
          <p:nvPr/>
        </p:nvSpPr>
        <p:spPr>
          <a:xfrm>
            <a:off x="9433157" y="3002913"/>
            <a:ext cx="2190326" cy="1007226"/>
          </a:xfrm>
          <a:prstGeom prst="homePlate">
            <a:avLst>
              <a:gd name="adj" fmla="val 20880"/>
            </a:avLst>
          </a:prstGeom>
          <a:gradFill flip="none" rotWithShape="1">
            <a:gsLst>
              <a:gs pos="34000">
                <a:schemeClr val="tx2">
                  <a:lumMod val="60000"/>
                  <a:lumOff val="4000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schemeClr>
                </a:solidFill>
              </a:rPr>
              <a:t>Platform Optimisation &amp; FHC</a:t>
            </a:r>
          </a:p>
        </p:txBody>
      </p:sp>
      <p:grpSp>
        <p:nvGrpSpPr>
          <p:cNvPr id="103" name="Group 102"/>
          <p:cNvGrpSpPr/>
          <p:nvPr/>
        </p:nvGrpSpPr>
        <p:grpSpPr>
          <a:xfrm>
            <a:off x="3186355" y="5597458"/>
            <a:ext cx="730946" cy="336986"/>
            <a:chOff x="4849158" y="2993313"/>
            <a:chExt cx="1018281" cy="442817"/>
          </a:xfrm>
        </p:grpSpPr>
        <p:pic>
          <p:nvPicPr>
            <p:cNvPr id="104" name="Picture 103"/>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24622" y="2993313"/>
              <a:ext cx="442817" cy="442817"/>
            </a:xfrm>
            <a:prstGeom prst="rect">
              <a:avLst/>
            </a:prstGeom>
          </p:spPr>
        </p:pic>
        <p:pic>
          <p:nvPicPr>
            <p:cNvPr id="106" name="Picture 105"/>
            <p:cNvPicPr>
              <a:picLocks noChangeAspect="1"/>
            </p:cNvPicPr>
            <p:nvPr/>
          </p:nvPicPr>
          <p:blipFill>
            <a:blip r:embed="rId1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flipH="1">
              <a:off x="4849158" y="3063520"/>
              <a:ext cx="283837" cy="283835"/>
            </a:xfrm>
            <a:prstGeom prst="rect">
              <a:avLst/>
            </a:prstGeom>
          </p:spPr>
        </p:pic>
        <p:pic>
          <p:nvPicPr>
            <p:cNvPr id="107" name="Picture 106"/>
            <p:cNvPicPr>
              <a:picLocks noChangeAspect="1"/>
            </p:cNvPicPr>
            <p:nvPr/>
          </p:nvPicPr>
          <p:blipFill>
            <a:blip r:embed="rId1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26106" y="3077874"/>
              <a:ext cx="255128" cy="255128"/>
            </a:xfrm>
            <a:prstGeom prst="rect">
              <a:avLst/>
            </a:prstGeom>
          </p:spPr>
        </p:pic>
      </p:grpSp>
      <p:pic>
        <p:nvPicPr>
          <p:cNvPr id="109" name="Picture 108"/>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173340" y="5598809"/>
            <a:ext cx="317865" cy="336986"/>
          </a:xfrm>
          <a:prstGeom prst="rect">
            <a:avLst/>
          </a:prstGeom>
        </p:spPr>
      </p:pic>
      <p:grpSp>
        <p:nvGrpSpPr>
          <p:cNvPr id="111" name="Group 110"/>
          <p:cNvGrpSpPr/>
          <p:nvPr/>
        </p:nvGrpSpPr>
        <p:grpSpPr>
          <a:xfrm>
            <a:off x="8743376" y="5414022"/>
            <a:ext cx="730946" cy="336986"/>
            <a:chOff x="4849158" y="2993313"/>
            <a:chExt cx="1018281" cy="442817"/>
          </a:xfrm>
        </p:grpSpPr>
        <p:pic>
          <p:nvPicPr>
            <p:cNvPr id="112" name="Picture 111"/>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24622" y="2993313"/>
              <a:ext cx="442817" cy="442817"/>
            </a:xfrm>
            <a:prstGeom prst="rect">
              <a:avLst/>
            </a:prstGeom>
          </p:spPr>
        </p:pic>
        <p:pic>
          <p:nvPicPr>
            <p:cNvPr id="114" name="Picture 113"/>
            <p:cNvPicPr>
              <a:picLocks noChangeAspect="1"/>
            </p:cNvPicPr>
            <p:nvPr/>
          </p:nvPicPr>
          <p:blipFill>
            <a:blip r:embed="rId1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flipH="1">
              <a:off x="4849158" y="3063520"/>
              <a:ext cx="283837" cy="283835"/>
            </a:xfrm>
            <a:prstGeom prst="rect">
              <a:avLst/>
            </a:prstGeom>
          </p:spPr>
        </p:pic>
        <p:pic>
          <p:nvPicPr>
            <p:cNvPr id="115" name="Picture 114"/>
            <p:cNvPicPr>
              <a:picLocks noChangeAspect="1"/>
            </p:cNvPicPr>
            <p:nvPr/>
          </p:nvPicPr>
          <p:blipFill>
            <a:blip r:embed="rId1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26106" y="3077874"/>
              <a:ext cx="255128" cy="255128"/>
            </a:xfrm>
            <a:prstGeom prst="rect">
              <a:avLst/>
            </a:prstGeom>
          </p:spPr>
        </p:pic>
      </p:grpSp>
      <p:sp>
        <p:nvSpPr>
          <p:cNvPr id="116" name="TextBox 115"/>
          <p:cNvSpPr txBox="1"/>
          <p:nvPr/>
        </p:nvSpPr>
        <p:spPr>
          <a:xfrm>
            <a:off x="2721483" y="6023633"/>
            <a:ext cx="6864478" cy="615553"/>
          </a:xfrm>
          <a:prstGeom prst="rect">
            <a:avLst/>
          </a:prstGeom>
          <a:noFill/>
        </p:spPr>
        <p:txBody>
          <a:bodyPr wrap="square" lIns="0" tIns="0" rIns="0" bIns="0" rtlCol="0">
            <a:spAutoFit/>
          </a:bodyPr>
          <a:lstStyle/>
          <a:p>
            <a:pPr algn="ctr"/>
            <a:r>
              <a:rPr lang="en-GB" sz="2400" dirty="0" smtClean="0">
                <a:solidFill>
                  <a:srgbClr val="FF0000"/>
                </a:solidFill>
              </a:rPr>
              <a:t>20% reduction </a:t>
            </a:r>
            <a:r>
              <a:rPr lang="en-GB" sz="2400" dirty="0" smtClean="0">
                <a:solidFill>
                  <a:schemeClr val="tx1">
                    <a:lumMod val="50000"/>
                  </a:schemeClr>
                </a:solidFill>
              </a:rPr>
              <a:t>in total installed cost</a:t>
            </a:r>
          </a:p>
          <a:p>
            <a:pPr algn="ctr"/>
            <a:r>
              <a:rPr lang="en-GB" sz="1600" dirty="0" smtClean="0">
                <a:solidFill>
                  <a:schemeClr val="tx1">
                    <a:lumMod val="50000"/>
                  </a:schemeClr>
                </a:solidFill>
              </a:rPr>
              <a:t>when able to move from lazy wave configuration to free hanging catenary</a:t>
            </a:r>
          </a:p>
        </p:txBody>
      </p:sp>
      <p:sp>
        <p:nvSpPr>
          <p:cNvPr id="74" name="TextBox 73"/>
          <p:cNvSpPr txBox="1"/>
          <p:nvPr/>
        </p:nvSpPr>
        <p:spPr>
          <a:xfrm>
            <a:off x="3609555" y="2670008"/>
            <a:ext cx="3976279" cy="307777"/>
          </a:xfrm>
          <a:prstGeom prst="rect">
            <a:avLst/>
          </a:prstGeom>
          <a:noFill/>
        </p:spPr>
        <p:txBody>
          <a:bodyPr wrap="square" lIns="0" tIns="0" rIns="0" bIns="0" rtlCol="0">
            <a:spAutoFit/>
          </a:bodyPr>
          <a:lstStyle/>
          <a:p>
            <a:pPr algn="ctr"/>
            <a:r>
              <a:rPr lang="en-GB" sz="2000" dirty="0" smtClean="0"/>
              <a:t>Conventional Flexible Pipe</a:t>
            </a:r>
          </a:p>
        </p:txBody>
      </p:sp>
      <p:sp>
        <p:nvSpPr>
          <p:cNvPr id="75" name="TextBox 74"/>
          <p:cNvSpPr txBox="1"/>
          <p:nvPr/>
        </p:nvSpPr>
        <p:spPr>
          <a:xfrm>
            <a:off x="3609555" y="4034441"/>
            <a:ext cx="3976279" cy="307777"/>
          </a:xfrm>
          <a:prstGeom prst="rect">
            <a:avLst/>
          </a:prstGeom>
          <a:noFill/>
        </p:spPr>
        <p:txBody>
          <a:bodyPr wrap="square" lIns="0" tIns="0" rIns="0" bIns="0" rtlCol="0">
            <a:spAutoFit/>
          </a:bodyPr>
          <a:lstStyle/>
          <a:p>
            <a:pPr algn="ctr"/>
            <a:r>
              <a:rPr lang="en-GB" sz="2000" dirty="0" smtClean="0"/>
              <a:t>Composite Flexible Pipe</a:t>
            </a:r>
          </a:p>
        </p:txBody>
      </p:sp>
    </p:spTree>
    <p:extLst>
      <p:ext uri="{BB962C8B-B14F-4D97-AF65-F5344CB8AC3E}">
        <p14:creationId xmlns:p14="http://schemas.microsoft.com/office/powerpoint/2010/main" val="68665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1" name="OTLSHAPE_M_dba9f1cc2041410b849ee590e76c7780_Connector1"/>
          <p:cNvCxnSpPr/>
          <p:nvPr>
            <p:custDataLst>
              <p:tags r:id="rId1"/>
            </p:custDataLst>
          </p:nvPr>
        </p:nvCxnSpPr>
        <p:spPr>
          <a:xfrm>
            <a:off x="3508694" y="3915707"/>
            <a:ext cx="0" cy="751222"/>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20" name="OTLSHAPE_M_dba9f1cc2041410b849ee590e76c7780_Connector1"/>
          <p:cNvCxnSpPr/>
          <p:nvPr>
            <p:custDataLst>
              <p:tags r:id="rId2"/>
            </p:custDataLst>
          </p:nvPr>
        </p:nvCxnSpPr>
        <p:spPr>
          <a:xfrm>
            <a:off x="5599458" y="2940950"/>
            <a:ext cx="0" cy="323765"/>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1" name="OTLSHAPE_M_22ba966897a34657afc169ade639a7fb_Connector1"/>
          <p:cNvCxnSpPr/>
          <p:nvPr>
            <p:custDataLst>
              <p:tags r:id="rId3"/>
            </p:custDataLst>
          </p:nvPr>
        </p:nvCxnSpPr>
        <p:spPr>
          <a:xfrm>
            <a:off x="216439" y="1287494"/>
            <a:ext cx="0" cy="2014542"/>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05" name="OTLSHAPE_M_22ba966897a34657afc169ade639a7fb_Shape"/>
          <p:cNvSpPr/>
          <p:nvPr>
            <p:custDataLst>
              <p:tags r:id="rId4"/>
            </p:custDataLst>
          </p:nvPr>
        </p:nvSpPr>
        <p:spPr>
          <a:xfrm rot="16200000">
            <a:off x="197393" y="1213429"/>
            <a:ext cx="220076" cy="220076"/>
          </a:xfrm>
          <a:prstGeom prst="flowChartMerge">
            <a:avLst/>
          </a:prstGeom>
          <a:ln/>
          <a:extLst>
            <a:ext uri="{53640926-AAD7-44D8-BBD7-CCE9431645EC}">
              <a14:shadowObscured xmlns:a14="http://schemas.microsoft.com/office/drawing/2010/main" val="1"/>
            </a:ext>
          </a:ex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2399" dirty="0"/>
          </a:p>
        </p:txBody>
      </p:sp>
      <p:grpSp>
        <p:nvGrpSpPr>
          <p:cNvPr id="7" name="Group 6"/>
          <p:cNvGrpSpPr/>
          <p:nvPr/>
        </p:nvGrpSpPr>
        <p:grpSpPr>
          <a:xfrm>
            <a:off x="-1" y="3195542"/>
            <a:ext cx="12188825" cy="682074"/>
            <a:chOff x="0" y="3195542"/>
            <a:chExt cx="9751996" cy="682074"/>
          </a:xfrm>
        </p:grpSpPr>
        <p:grpSp>
          <p:nvGrpSpPr>
            <p:cNvPr id="379" name="Group 378"/>
            <p:cNvGrpSpPr/>
            <p:nvPr/>
          </p:nvGrpSpPr>
          <p:grpSpPr>
            <a:xfrm>
              <a:off x="0" y="3195542"/>
              <a:ext cx="1221007" cy="682074"/>
              <a:chOff x="0" y="3285068"/>
              <a:chExt cx="1490133" cy="897466"/>
            </a:xfrm>
            <a:solidFill>
              <a:schemeClr val="accent1"/>
            </a:solidFill>
          </p:grpSpPr>
          <p:sp>
            <p:nvSpPr>
              <p:cNvPr id="380" name="Rectangle 379"/>
              <p:cNvSpPr/>
              <p:nvPr/>
            </p:nvSpPr>
            <p:spPr>
              <a:xfrm>
                <a:off x="0" y="4000500"/>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sp>
            <p:nvSpPr>
              <p:cNvPr id="405" name="Rectangle 404"/>
              <p:cNvSpPr/>
              <p:nvPr/>
            </p:nvSpPr>
            <p:spPr>
              <a:xfrm>
                <a:off x="0" y="3285068"/>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grpSp>
        <p:sp>
          <p:nvSpPr>
            <p:cNvPr id="418" name="TextBox 417"/>
            <p:cNvSpPr txBox="1"/>
            <p:nvPr/>
          </p:nvSpPr>
          <p:spPr>
            <a:xfrm>
              <a:off x="329016" y="3398218"/>
              <a:ext cx="562976" cy="233971"/>
            </a:xfrm>
            <a:prstGeom prst="rect">
              <a:avLst/>
            </a:prstGeom>
            <a:noFill/>
          </p:spPr>
          <p:txBody>
            <a:bodyPr wrap="none" rtlCol="0">
              <a:spAutoFit/>
            </a:bodyPr>
            <a:lstStyle/>
            <a:p>
              <a:pPr algn="ctr"/>
              <a:r>
                <a:rPr lang="en-GB" sz="1400" b="1" dirty="0" smtClean="0">
                  <a:solidFill>
                    <a:schemeClr val="bg1">
                      <a:lumMod val="50000"/>
                    </a:schemeClr>
                  </a:solidFill>
                  <a:latin typeface="GE Inspira" panose="020F0603030400020203" pitchFamily="34" charset="0"/>
                </a:rPr>
                <a:t>2010</a:t>
              </a:r>
              <a:endParaRPr lang="id-ID" sz="1400" b="1" dirty="0">
                <a:solidFill>
                  <a:schemeClr val="bg1">
                    <a:lumMod val="50000"/>
                  </a:schemeClr>
                </a:solidFill>
                <a:latin typeface="GE Inspira" panose="020F0603030400020203" pitchFamily="34" charset="0"/>
              </a:endParaRPr>
            </a:p>
          </p:txBody>
        </p:sp>
        <p:grpSp>
          <p:nvGrpSpPr>
            <p:cNvPr id="222" name="Group 221"/>
            <p:cNvGrpSpPr/>
            <p:nvPr/>
          </p:nvGrpSpPr>
          <p:grpSpPr>
            <a:xfrm>
              <a:off x="1219138" y="3195542"/>
              <a:ext cx="1221007" cy="682074"/>
              <a:chOff x="0" y="3285068"/>
              <a:chExt cx="1490133" cy="897466"/>
            </a:xfrm>
            <a:solidFill>
              <a:schemeClr val="tx2">
                <a:lumMod val="40000"/>
                <a:lumOff val="60000"/>
              </a:schemeClr>
            </a:solidFill>
          </p:grpSpPr>
          <p:sp>
            <p:nvSpPr>
              <p:cNvPr id="224" name="Rectangle 223"/>
              <p:cNvSpPr/>
              <p:nvPr/>
            </p:nvSpPr>
            <p:spPr>
              <a:xfrm>
                <a:off x="0" y="4000500"/>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sp>
            <p:nvSpPr>
              <p:cNvPr id="225" name="Rectangle 224"/>
              <p:cNvSpPr/>
              <p:nvPr/>
            </p:nvSpPr>
            <p:spPr>
              <a:xfrm>
                <a:off x="0" y="3285068"/>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grpSp>
        <p:sp>
          <p:nvSpPr>
            <p:cNvPr id="223" name="TextBox 222"/>
            <p:cNvSpPr txBox="1"/>
            <p:nvPr/>
          </p:nvSpPr>
          <p:spPr>
            <a:xfrm>
              <a:off x="1544948" y="3398218"/>
              <a:ext cx="569388" cy="233971"/>
            </a:xfrm>
            <a:prstGeom prst="rect">
              <a:avLst/>
            </a:prstGeom>
            <a:noFill/>
          </p:spPr>
          <p:txBody>
            <a:bodyPr wrap="none" rtlCol="0">
              <a:spAutoFit/>
            </a:bodyPr>
            <a:lstStyle/>
            <a:p>
              <a:pPr algn="ctr"/>
              <a:r>
                <a:rPr lang="en-GB" sz="1400" b="1" dirty="0" smtClean="0">
                  <a:solidFill>
                    <a:schemeClr val="bg1">
                      <a:lumMod val="50000"/>
                    </a:schemeClr>
                  </a:solidFill>
                  <a:latin typeface="GE Inspira" panose="020F0603030400020203" pitchFamily="34" charset="0"/>
                </a:rPr>
                <a:t>2013</a:t>
              </a:r>
              <a:endParaRPr lang="id-ID" sz="1400" b="1" dirty="0">
                <a:solidFill>
                  <a:schemeClr val="bg1">
                    <a:lumMod val="50000"/>
                  </a:schemeClr>
                </a:solidFill>
                <a:latin typeface="GE Inspira" panose="020F0603030400020203" pitchFamily="34" charset="0"/>
              </a:endParaRPr>
            </a:p>
          </p:txBody>
        </p:sp>
        <p:grpSp>
          <p:nvGrpSpPr>
            <p:cNvPr id="227" name="Group 226"/>
            <p:cNvGrpSpPr/>
            <p:nvPr/>
          </p:nvGrpSpPr>
          <p:grpSpPr>
            <a:xfrm>
              <a:off x="2440145" y="3195542"/>
              <a:ext cx="1221007" cy="682074"/>
              <a:chOff x="0" y="3285068"/>
              <a:chExt cx="1490133" cy="897466"/>
            </a:xfrm>
            <a:solidFill>
              <a:schemeClr val="accent1"/>
            </a:solidFill>
          </p:grpSpPr>
          <p:sp>
            <p:nvSpPr>
              <p:cNvPr id="229" name="Rectangle 228"/>
              <p:cNvSpPr/>
              <p:nvPr/>
            </p:nvSpPr>
            <p:spPr>
              <a:xfrm>
                <a:off x="0" y="4000500"/>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sp>
            <p:nvSpPr>
              <p:cNvPr id="230" name="Rectangle 229"/>
              <p:cNvSpPr/>
              <p:nvPr/>
            </p:nvSpPr>
            <p:spPr>
              <a:xfrm>
                <a:off x="0" y="3285068"/>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grpSp>
        <p:sp>
          <p:nvSpPr>
            <p:cNvPr id="228" name="TextBox 227"/>
            <p:cNvSpPr txBox="1"/>
            <p:nvPr/>
          </p:nvSpPr>
          <p:spPr>
            <a:xfrm>
              <a:off x="2765955" y="3398218"/>
              <a:ext cx="569388" cy="233971"/>
            </a:xfrm>
            <a:prstGeom prst="rect">
              <a:avLst/>
            </a:prstGeom>
            <a:noFill/>
          </p:spPr>
          <p:txBody>
            <a:bodyPr wrap="none" rtlCol="0">
              <a:spAutoFit/>
            </a:bodyPr>
            <a:lstStyle/>
            <a:p>
              <a:pPr algn="ctr"/>
              <a:r>
                <a:rPr lang="en-GB" sz="1400" b="1" dirty="0" smtClean="0">
                  <a:solidFill>
                    <a:schemeClr val="bg1">
                      <a:lumMod val="50000"/>
                    </a:schemeClr>
                  </a:solidFill>
                  <a:latin typeface="GE Inspira" panose="020F0603030400020203" pitchFamily="34" charset="0"/>
                </a:rPr>
                <a:t>2014</a:t>
              </a:r>
              <a:endParaRPr lang="id-ID" sz="1400" b="1" dirty="0">
                <a:solidFill>
                  <a:schemeClr val="bg1">
                    <a:lumMod val="50000"/>
                  </a:schemeClr>
                </a:solidFill>
                <a:latin typeface="GE Inspira" panose="020F0603030400020203" pitchFamily="34" charset="0"/>
              </a:endParaRPr>
            </a:p>
          </p:txBody>
        </p:sp>
        <p:grpSp>
          <p:nvGrpSpPr>
            <p:cNvPr id="232" name="Group 231"/>
            <p:cNvGrpSpPr/>
            <p:nvPr/>
          </p:nvGrpSpPr>
          <p:grpSpPr>
            <a:xfrm>
              <a:off x="3661152" y="3195542"/>
              <a:ext cx="1221007" cy="682074"/>
              <a:chOff x="0" y="3285068"/>
              <a:chExt cx="1490133" cy="897466"/>
            </a:xfrm>
            <a:solidFill>
              <a:schemeClr val="tx2">
                <a:lumMod val="40000"/>
                <a:lumOff val="60000"/>
              </a:schemeClr>
            </a:solidFill>
          </p:grpSpPr>
          <p:sp>
            <p:nvSpPr>
              <p:cNvPr id="234" name="Rectangle 233"/>
              <p:cNvSpPr/>
              <p:nvPr/>
            </p:nvSpPr>
            <p:spPr>
              <a:xfrm>
                <a:off x="0" y="4000500"/>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sp>
            <p:nvSpPr>
              <p:cNvPr id="235" name="Rectangle 234"/>
              <p:cNvSpPr/>
              <p:nvPr/>
            </p:nvSpPr>
            <p:spPr>
              <a:xfrm>
                <a:off x="0" y="3285068"/>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grpSp>
        <p:sp>
          <p:nvSpPr>
            <p:cNvPr id="233" name="TextBox 232"/>
            <p:cNvSpPr txBox="1"/>
            <p:nvPr/>
          </p:nvSpPr>
          <p:spPr>
            <a:xfrm>
              <a:off x="3986962" y="3398218"/>
              <a:ext cx="569388" cy="233971"/>
            </a:xfrm>
            <a:prstGeom prst="rect">
              <a:avLst/>
            </a:prstGeom>
            <a:noFill/>
          </p:spPr>
          <p:txBody>
            <a:bodyPr wrap="none" rtlCol="0">
              <a:spAutoFit/>
            </a:bodyPr>
            <a:lstStyle/>
            <a:p>
              <a:pPr algn="ctr"/>
              <a:r>
                <a:rPr lang="en-GB" sz="1400" b="1" dirty="0" smtClean="0">
                  <a:solidFill>
                    <a:schemeClr val="bg1">
                      <a:lumMod val="50000"/>
                    </a:schemeClr>
                  </a:solidFill>
                  <a:latin typeface="GE Inspira" panose="020F0603030400020203" pitchFamily="34" charset="0"/>
                </a:rPr>
                <a:t>2015</a:t>
              </a:r>
              <a:endParaRPr lang="id-ID" sz="1400" b="1" dirty="0">
                <a:solidFill>
                  <a:schemeClr val="bg1">
                    <a:lumMod val="50000"/>
                  </a:schemeClr>
                </a:solidFill>
                <a:latin typeface="GE Inspira" panose="020F0603030400020203" pitchFamily="34" charset="0"/>
              </a:endParaRPr>
            </a:p>
          </p:txBody>
        </p:sp>
        <p:grpSp>
          <p:nvGrpSpPr>
            <p:cNvPr id="237" name="Group 236"/>
            <p:cNvGrpSpPr/>
            <p:nvPr/>
          </p:nvGrpSpPr>
          <p:grpSpPr>
            <a:xfrm>
              <a:off x="4867968" y="3195542"/>
              <a:ext cx="1221007" cy="682074"/>
              <a:chOff x="0" y="3285068"/>
              <a:chExt cx="1490133" cy="897466"/>
            </a:xfrm>
            <a:solidFill>
              <a:schemeClr val="accent1"/>
            </a:solidFill>
          </p:grpSpPr>
          <p:sp>
            <p:nvSpPr>
              <p:cNvPr id="239" name="Rectangle 238"/>
              <p:cNvSpPr/>
              <p:nvPr/>
            </p:nvSpPr>
            <p:spPr>
              <a:xfrm>
                <a:off x="0" y="4000500"/>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sp>
            <p:nvSpPr>
              <p:cNvPr id="240" name="Rectangle 239"/>
              <p:cNvSpPr/>
              <p:nvPr/>
            </p:nvSpPr>
            <p:spPr>
              <a:xfrm>
                <a:off x="0" y="3285068"/>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grpSp>
        <p:sp>
          <p:nvSpPr>
            <p:cNvPr id="238" name="TextBox 237"/>
            <p:cNvSpPr txBox="1"/>
            <p:nvPr/>
          </p:nvSpPr>
          <p:spPr>
            <a:xfrm>
              <a:off x="5193778" y="3398218"/>
              <a:ext cx="569388" cy="233971"/>
            </a:xfrm>
            <a:prstGeom prst="rect">
              <a:avLst/>
            </a:prstGeom>
            <a:noFill/>
          </p:spPr>
          <p:txBody>
            <a:bodyPr wrap="none" rtlCol="0">
              <a:spAutoFit/>
            </a:bodyPr>
            <a:lstStyle/>
            <a:p>
              <a:pPr algn="ctr"/>
              <a:r>
                <a:rPr lang="en-GB" sz="1400" b="1" dirty="0" smtClean="0">
                  <a:solidFill>
                    <a:schemeClr val="bg1">
                      <a:lumMod val="50000"/>
                    </a:schemeClr>
                  </a:solidFill>
                  <a:latin typeface="GE Inspira" panose="020F0603030400020203" pitchFamily="34" charset="0"/>
                </a:rPr>
                <a:t>2016</a:t>
              </a:r>
              <a:endParaRPr lang="id-ID" sz="1400" b="1" dirty="0">
                <a:solidFill>
                  <a:schemeClr val="bg1">
                    <a:lumMod val="50000"/>
                  </a:schemeClr>
                </a:solidFill>
                <a:latin typeface="GE Inspira" panose="020F0603030400020203" pitchFamily="34" charset="0"/>
              </a:endParaRPr>
            </a:p>
          </p:txBody>
        </p:sp>
        <p:grpSp>
          <p:nvGrpSpPr>
            <p:cNvPr id="242" name="Group 241"/>
            <p:cNvGrpSpPr/>
            <p:nvPr/>
          </p:nvGrpSpPr>
          <p:grpSpPr>
            <a:xfrm>
              <a:off x="6088975" y="3195542"/>
              <a:ext cx="1221007" cy="682074"/>
              <a:chOff x="0" y="3285068"/>
              <a:chExt cx="1490133" cy="897466"/>
            </a:xfrm>
            <a:solidFill>
              <a:schemeClr val="tx2">
                <a:lumMod val="40000"/>
                <a:lumOff val="60000"/>
              </a:schemeClr>
            </a:solidFill>
          </p:grpSpPr>
          <p:sp>
            <p:nvSpPr>
              <p:cNvPr id="244" name="Rectangle 243"/>
              <p:cNvSpPr/>
              <p:nvPr/>
            </p:nvSpPr>
            <p:spPr>
              <a:xfrm>
                <a:off x="0" y="4000500"/>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sp>
            <p:nvSpPr>
              <p:cNvPr id="245" name="Rectangle 244"/>
              <p:cNvSpPr/>
              <p:nvPr/>
            </p:nvSpPr>
            <p:spPr>
              <a:xfrm>
                <a:off x="0" y="3285068"/>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grpSp>
        <p:sp>
          <p:nvSpPr>
            <p:cNvPr id="243" name="TextBox 242"/>
            <p:cNvSpPr txBox="1"/>
            <p:nvPr/>
          </p:nvSpPr>
          <p:spPr>
            <a:xfrm>
              <a:off x="6414785" y="3398218"/>
              <a:ext cx="569388" cy="233971"/>
            </a:xfrm>
            <a:prstGeom prst="rect">
              <a:avLst/>
            </a:prstGeom>
            <a:noFill/>
          </p:spPr>
          <p:txBody>
            <a:bodyPr wrap="none" rtlCol="0">
              <a:spAutoFit/>
            </a:bodyPr>
            <a:lstStyle/>
            <a:p>
              <a:pPr algn="ctr"/>
              <a:r>
                <a:rPr lang="en-GB" sz="1400" b="1" dirty="0" smtClean="0">
                  <a:solidFill>
                    <a:schemeClr val="bg1">
                      <a:lumMod val="50000"/>
                    </a:schemeClr>
                  </a:solidFill>
                  <a:latin typeface="GE Inspira" panose="020F0603030400020203" pitchFamily="34" charset="0"/>
                </a:rPr>
                <a:t>2017</a:t>
              </a:r>
              <a:endParaRPr lang="id-ID" sz="1400" b="1" dirty="0">
                <a:solidFill>
                  <a:schemeClr val="bg1">
                    <a:lumMod val="50000"/>
                  </a:schemeClr>
                </a:solidFill>
                <a:latin typeface="GE Inspira" panose="020F0603030400020203" pitchFamily="34" charset="0"/>
              </a:endParaRPr>
            </a:p>
          </p:txBody>
        </p:sp>
        <p:grpSp>
          <p:nvGrpSpPr>
            <p:cNvPr id="247" name="Group 246"/>
            <p:cNvGrpSpPr/>
            <p:nvPr/>
          </p:nvGrpSpPr>
          <p:grpSpPr>
            <a:xfrm>
              <a:off x="7309982" y="3195542"/>
              <a:ext cx="1221007" cy="682074"/>
              <a:chOff x="0" y="3285068"/>
              <a:chExt cx="1490133" cy="897466"/>
            </a:xfrm>
            <a:solidFill>
              <a:schemeClr val="accent1"/>
            </a:solidFill>
          </p:grpSpPr>
          <p:sp>
            <p:nvSpPr>
              <p:cNvPr id="249" name="Rectangle 248"/>
              <p:cNvSpPr/>
              <p:nvPr/>
            </p:nvSpPr>
            <p:spPr>
              <a:xfrm>
                <a:off x="0" y="4000500"/>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sp>
            <p:nvSpPr>
              <p:cNvPr id="250" name="Rectangle 249"/>
              <p:cNvSpPr/>
              <p:nvPr/>
            </p:nvSpPr>
            <p:spPr>
              <a:xfrm>
                <a:off x="0" y="3285068"/>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grpSp>
        <p:sp>
          <p:nvSpPr>
            <p:cNvPr id="248" name="TextBox 247"/>
            <p:cNvSpPr txBox="1"/>
            <p:nvPr/>
          </p:nvSpPr>
          <p:spPr>
            <a:xfrm>
              <a:off x="7635792" y="3398218"/>
              <a:ext cx="569388" cy="233971"/>
            </a:xfrm>
            <a:prstGeom prst="rect">
              <a:avLst/>
            </a:prstGeom>
            <a:noFill/>
          </p:spPr>
          <p:txBody>
            <a:bodyPr wrap="none" rtlCol="0">
              <a:spAutoFit/>
            </a:bodyPr>
            <a:lstStyle/>
            <a:p>
              <a:pPr algn="ctr"/>
              <a:r>
                <a:rPr lang="en-GB" sz="1400" b="1" dirty="0" smtClean="0">
                  <a:solidFill>
                    <a:schemeClr val="bg1">
                      <a:lumMod val="50000"/>
                    </a:schemeClr>
                  </a:solidFill>
                  <a:latin typeface="GE Inspira" panose="020F0603030400020203" pitchFamily="34" charset="0"/>
                </a:rPr>
                <a:t>2018</a:t>
              </a:r>
              <a:endParaRPr lang="id-ID" sz="1400" b="1" dirty="0">
                <a:solidFill>
                  <a:schemeClr val="bg1">
                    <a:lumMod val="50000"/>
                  </a:schemeClr>
                </a:solidFill>
                <a:latin typeface="GE Inspira" panose="020F0603030400020203" pitchFamily="34" charset="0"/>
              </a:endParaRPr>
            </a:p>
          </p:txBody>
        </p:sp>
        <p:grpSp>
          <p:nvGrpSpPr>
            <p:cNvPr id="252" name="Group 251"/>
            <p:cNvGrpSpPr/>
            <p:nvPr/>
          </p:nvGrpSpPr>
          <p:grpSpPr>
            <a:xfrm>
              <a:off x="8530989" y="3195542"/>
              <a:ext cx="1221007" cy="682074"/>
              <a:chOff x="0" y="3285068"/>
              <a:chExt cx="1490133" cy="897466"/>
            </a:xfrm>
            <a:solidFill>
              <a:schemeClr val="tx2">
                <a:lumMod val="40000"/>
                <a:lumOff val="60000"/>
              </a:schemeClr>
            </a:solidFill>
          </p:grpSpPr>
          <p:sp>
            <p:nvSpPr>
              <p:cNvPr id="254" name="Rectangle 253"/>
              <p:cNvSpPr/>
              <p:nvPr/>
            </p:nvSpPr>
            <p:spPr>
              <a:xfrm>
                <a:off x="0" y="4000500"/>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sp>
            <p:nvSpPr>
              <p:cNvPr id="255" name="Rectangle 254"/>
              <p:cNvSpPr/>
              <p:nvPr/>
            </p:nvSpPr>
            <p:spPr>
              <a:xfrm>
                <a:off x="0" y="3285068"/>
                <a:ext cx="1490133" cy="1820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9">
                  <a:latin typeface="GE Inspira" panose="020F0603030400020203" pitchFamily="34" charset="0"/>
                </a:endParaRPr>
              </a:p>
            </p:txBody>
          </p:sp>
        </p:grpSp>
        <p:sp>
          <p:nvSpPr>
            <p:cNvPr id="253" name="TextBox 252"/>
            <p:cNvSpPr txBox="1"/>
            <p:nvPr/>
          </p:nvSpPr>
          <p:spPr>
            <a:xfrm>
              <a:off x="8856799" y="3398218"/>
              <a:ext cx="569388" cy="233971"/>
            </a:xfrm>
            <a:prstGeom prst="rect">
              <a:avLst/>
            </a:prstGeom>
            <a:noFill/>
          </p:spPr>
          <p:txBody>
            <a:bodyPr wrap="none" rtlCol="0">
              <a:spAutoFit/>
            </a:bodyPr>
            <a:lstStyle/>
            <a:p>
              <a:pPr algn="ctr"/>
              <a:r>
                <a:rPr lang="en-GB" sz="1400" b="1" dirty="0" smtClean="0">
                  <a:solidFill>
                    <a:schemeClr val="bg1">
                      <a:lumMod val="50000"/>
                    </a:schemeClr>
                  </a:solidFill>
                  <a:latin typeface="GE Inspira" panose="020F0603030400020203" pitchFamily="34" charset="0"/>
                </a:rPr>
                <a:t>2019</a:t>
              </a:r>
              <a:endParaRPr lang="id-ID" sz="1400" b="1" dirty="0">
                <a:solidFill>
                  <a:schemeClr val="bg1">
                    <a:lumMod val="50000"/>
                  </a:schemeClr>
                </a:solidFill>
                <a:latin typeface="GE Inspira" panose="020F0603030400020203" pitchFamily="34" charset="0"/>
              </a:endParaRPr>
            </a:p>
          </p:txBody>
        </p:sp>
      </p:grpSp>
      <p:cxnSp>
        <p:nvCxnSpPr>
          <p:cNvPr id="278" name="OTLSHAPE_M_2d20d7dcc94f4de2946e4373d494f10b_Connector1"/>
          <p:cNvCxnSpPr/>
          <p:nvPr>
            <p:custDataLst>
              <p:tags r:id="rId5"/>
            </p:custDataLst>
          </p:nvPr>
        </p:nvCxnSpPr>
        <p:spPr>
          <a:xfrm>
            <a:off x="7097451" y="3915707"/>
            <a:ext cx="0" cy="774498"/>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82" name="OTLSHAPE_M_f37dfb331cf44909bff180704ea51942_Title"/>
          <p:cNvSpPr txBox="1"/>
          <p:nvPr>
            <p:custDataLst>
              <p:tags r:id="rId6"/>
            </p:custDataLst>
          </p:nvPr>
        </p:nvSpPr>
        <p:spPr>
          <a:xfrm>
            <a:off x="-113936" y="4118209"/>
            <a:ext cx="2708628" cy="410241"/>
          </a:xfrm>
          <a:prstGeom prst="rect">
            <a:avLst/>
          </a:prstGeom>
          <a:noFill/>
        </p:spPr>
        <p:txBody>
          <a:bodyPr wrap="square" lIns="0" tIns="0" rIns="0" bIns="0" anchor="ctr">
            <a:spAutoFit/>
          </a:bodyPr>
          <a:lstStyle>
            <a:defPPr>
              <a:defRPr lang="en-US"/>
            </a:defPPr>
            <a:lvl1pPr algn="ctr">
              <a:defRPr sz="1333" spc="-5">
                <a:solidFill>
                  <a:schemeClr val="tx1">
                    <a:lumMod val="95000"/>
                    <a:lumOff val="5000"/>
                  </a:schemeClr>
                </a:solidFill>
              </a:defRPr>
            </a:lvl1pPr>
          </a:lstStyle>
          <a:p>
            <a:r>
              <a:rPr lang="en-US" dirty="0"/>
              <a:t>Coupon properties and</a:t>
            </a:r>
          </a:p>
          <a:p>
            <a:r>
              <a:rPr lang="en-US" dirty="0"/>
              <a:t>RPSEA Award </a:t>
            </a:r>
          </a:p>
        </p:txBody>
      </p:sp>
      <p:sp>
        <p:nvSpPr>
          <p:cNvPr id="283" name="OTLSHAPE_M_780b5cc5ec854e32ac6a67a30b714185_Shape"/>
          <p:cNvSpPr/>
          <p:nvPr>
            <p:custDataLst>
              <p:tags r:id="rId7"/>
            </p:custDataLst>
          </p:nvPr>
        </p:nvSpPr>
        <p:spPr>
          <a:xfrm>
            <a:off x="10255490" y="4133003"/>
            <a:ext cx="203147" cy="313997"/>
          </a:xfrm>
          <a:prstGeom prst="upArrow">
            <a:avLst/>
          </a:prstGeom>
          <a:solidFill>
            <a:srgbClr val="FFC000"/>
          </a:solidFill>
          <a:ln w="12700" cap="flat" cmpd="sng" algn="ctr">
            <a:noFill/>
            <a:prstDash val="solid"/>
            <a:miter lim="800000"/>
          </a:ln>
          <a:effectLst/>
          <a:scene3d>
            <a:camera prst="orthographicFront"/>
            <a:lightRig rig="threePt" dir="t"/>
          </a:scene3d>
          <a:sp3d>
            <a:bevelT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p>
        </p:txBody>
      </p:sp>
      <p:sp>
        <p:nvSpPr>
          <p:cNvPr id="284" name="OTLSHAPE_M_040648a26ff84468a24e7480ad91620e_Title"/>
          <p:cNvSpPr txBox="1"/>
          <p:nvPr>
            <p:custDataLst>
              <p:tags r:id="rId8"/>
            </p:custDataLst>
          </p:nvPr>
        </p:nvSpPr>
        <p:spPr>
          <a:xfrm>
            <a:off x="2069561" y="4724277"/>
            <a:ext cx="2827130" cy="615361"/>
          </a:xfrm>
          <a:prstGeom prst="rect">
            <a:avLst/>
          </a:prstGeom>
          <a:noFill/>
        </p:spPr>
        <p:txBody>
          <a:bodyPr wrap="square" lIns="0" tIns="0" rIns="0" bIns="0" anchor="ctr">
            <a:spAutoFit/>
          </a:bodyPr>
          <a:lstStyle>
            <a:defPPr>
              <a:defRPr lang="en-US"/>
            </a:defPPr>
            <a:lvl1pPr algn="ctr">
              <a:defRPr sz="1333" spc="-5">
                <a:solidFill>
                  <a:schemeClr val="tx1">
                    <a:lumMod val="95000"/>
                    <a:lumOff val="5000"/>
                  </a:schemeClr>
                </a:solidFill>
              </a:defRPr>
            </a:lvl1pPr>
          </a:lstStyle>
          <a:p>
            <a:r>
              <a:rPr lang="en-US" dirty="0"/>
              <a:t>Ageing and RGD</a:t>
            </a:r>
          </a:p>
          <a:p>
            <a:r>
              <a:rPr lang="en-US" dirty="0"/>
              <a:t> completed</a:t>
            </a:r>
          </a:p>
          <a:p>
            <a:r>
              <a:rPr lang="en-US" dirty="0"/>
              <a:t>OTC-2014 25393 </a:t>
            </a:r>
          </a:p>
        </p:txBody>
      </p:sp>
      <p:sp>
        <p:nvSpPr>
          <p:cNvPr id="285" name="OTLSHAPE_M_3bdee929928a47ec82ab115ac7f7e690_Title"/>
          <p:cNvSpPr txBox="1"/>
          <p:nvPr>
            <p:custDataLst>
              <p:tags r:id="rId9"/>
            </p:custDataLst>
          </p:nvPr>
        </p:nvSpPr>
        <p:spPr>
          <a:xfrm>
            <a:off x="4029350" y="4057345"/>
            <a:ext cx="2335826" cy="615361"/>
          </a:xfrm>
          <a:prstGeom prst="rect">
            <a:avLst/>
          </a:prstGeom>
          <a:noFill/>
        </p:spPr>
        <p:txBody>
          <a:bodyPr wrap="square" lIns="0" tIns="0" rIns="0" bIns="0" anchor="ctr">
            <a:spAutoFit/>
          </a:bodyPr>
          <a:lstStyle>
            <a:defPPr>
              <a:defRPr lang="en-US"/>
            </a:defPPr>
            <a:lvl1pPr algn="ctr">
              <a:defRPr sz="1333" spc="-5">
                <a:solidFill>
                  <a:schemeClr val="tx1">
                    <a:lumMod val="95000"/>
                    <a:lumOff val="5000"/>
                  </a:schemeClr>
                </a:solidFill>
              </a:defRPr>
            </a:lvl1pPr>
          </a:lstStyle>
          <a:p>
            <a:r>
              <a:rPr lang="en-US" dirty="0"/>
              <a:t>Defect detection</a:t>
            </a:r>
          </a:p>
          <a:p>
            <a:r>
              <a:rPr lang="en-US" dirty="0"/>
              <a:t> monitoring system developed  </a:t>
            </a:r>
          </a:p>
          <a:p>
            <a:r>
              <a:rPr lang="en-US" dirty="0"/>
              <a:t>IHTEC 2014</a:t>
            </a:r>
          </a:p>
        </p:txBody>
      </p:sp>
      <p:sp>
        <p:nvSpPr>
          <p:cNvPr id="286" name="OTLSHAPE_M_2d20d7dcc94f4de2946e4373d494f10b_Title"/>
          <p:cNvSpPr txBox="1"/>
          <p:nvPr>
            <p:custDataLst>
              <p:tags r:id="rId10"/>
            </p:custDataLst>
          </p:nvPr>
        </p:nvSpPr>
        <p:spPr>
          <a:xfrm>
            <a:off x="6102112" y="4848499"/>
            <a:ext cx="1956225" cy="410241"/>
          </a:xfrm>
          <a:prstGeom prst="rect">
            <a:avLst/>
          </a:prstGeom>
          <a:noFill/>
        </p:spPr>
        <p:txBody>
          <a:bodyPr wrap="square" lIns="0" tIns="0" rIns="0" bIns="0" anchor="ctr">
            <a:spAutoFit/>
          </a:bodyPr>
          <a:lstStyle/>
          <a:p>
            <a:pPr algn="ctr">
              <a:defRPr/>
            </a:pPr>
            <a:r>
              <a:rPr lang="en-US" sz="1333" spc="-5" dirty="0" smtClean="0">
                <a:solidFill>
                  <a:schemeClr val="dk2"/>
                </a:solidFill>
              </a:rPr>
              <a:t>DTR </a:t>
            </a:r>
            <a:r>
              <a:rPr lang="en-US" sz="1333" spc="-5" dirty="0">
                <a:solidFill>
                  <a:schemeClr val="dk2"/>
                </a:solidFill>
              </a:rPr>
              <a:t>and TCR</a:t>
            </a:r>
          </a:p>
          <a:p>
            <a:pPr algn="ctr">
              <a:defRPr/>
            </a:pPr>
            <a:r>
              <a:rPr lang="en-US" sz="1333" spc="-5" dirty="0">
                <a:solidFill>
                  <a:schemeClr val="dk2"/>
                </a:solidFill>
              </a:rPr>
              <a:t> sample </a:t>
            </a:r>
            <a:r>
              <a:rPr lang="en-US" sz="1333" spc="-5" dirty="0" smtClean="0">
                <a:solidFill>
                  <a:schemeClr val="dk2"/>
                </a:solidFill>
              </a:rPr>
              <a:t>testing</a:t>
            </a:r>
            <a:endParaRPr lang="en-US" sz="1333" spc="-5" dirty="0">
              <a:solidFill>
                <a:schemeClr val="dk2"/>
              </a:solidFill>
            </a:endParaRPr>
          </a:p>
        </p:txBody>
      </p:sp>
      <p:sp>
        <p:nvSpPr>
          <p:cNvPr id="288" name="OTLSHAPE_M_531134c2e0824479a13cfb7e6eaeb30c_Title"/>
          <p:cNvSpPr txBox="1"/>
          <p:nvPr>
            <p:custDataLst>
              <p:tags r:id="rId11"/>
            </p:custDataLst>
          </p:nvPr>
        </p:nvSpPr>
        <p:spPr>
          <a:xfrm>
            <a:off x="9115968" y="4524365"/>
            <a:ext cx="2494901" cy="410241"/>
          </a:xfrm>
          <a:prstGeom prst="rect">
            <a:avLst/>
          </a:prstGeom>
          <a:noFill/>
        </p:spPr>
        <p:txBody>
          <a:bodyPr lIns="0" tIns="0" rIns="0" bIns="0" anchor="ctr">
            <a:spAutoFit/>
          </a:bodyPr>
          <a:lstStyle/>
          <a:p>
            <a:pPr algn="ctr">
              <a:defRPr/>
            </a:pPr>
            <a:r>
              <a:rPr lang="en-US" sz="1333" spc="-5" dirty="0" smtClean="0">
                <a:solidFill>
                  <a:schemeClr val="tx1">
                    <a:lumMod val="95000"/>
                    <a:lumOff val="5000"/>
                  </a:schemeClr>
                </a:solidFill>
              </a:rPr>
              <a:t>Full-scale </a:t>
            </a:r>
            <a:r>
              <a:rPr lang="en-US" sz="1333" spc="-5" dirty="0">
                <a:solidFill>
                  <a:schemeClr val="tx1">
                    <a:lumMod val="95000"/>
                    <a:lumOff val="5000"/>
                  </a:schemeClr>
                </a:solidFill>
              </a:rPr>
              <a:t>testing and qualification completed </a:t>
            </a:r>
          </a:p>
        </p:txBody>
      </p:sp>
      <p:sp>
        <p:nvSpPr>
          <p:cNvPr id="289" name="OTLSHAPE_M_3bdee929928a47ec82ab115ac7f7e690_Shape"/>
          <p:cNvSpPr/>
          <p:nvPr>
            <p:custDataLst>
              <p:tags r:id="rId12"/>
            </p:custDataLst>
          </p:nvPr>
        </p:nvSpPr>
        <p:spPr>
          <a:xfrm>
            <a:off x="1106856" y="3625065"/>
            <a:ext cx="304721" cy="338578"/>
          </a:xfrm>
          <a:prstGeom prst="diamond">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p>
        </p:txBody>
      </p:sp>
      <p:sp>
        <p:nvSpPr>
          <p:cNvPr id="290" name="OTLSHAPE_M_3bdee929928a47ec82ab115ac7f7e690_Shape"/>
          <p:cNvSpPr/>
          <p:nvPr>
            <p:custDataLst>
              <p:tags r:id="rId13"/>
            </p:custDataLst>
          </p:nvPr>
        </p:nvSpPr>
        <p:spPr>
          <a:xfrm>
            <a:off x="3355100" y="3644845"/>
            <a:ext cx="304721" cy="338578"/>
          </a:xfrm>
          <a:prstGeom prst="diamond">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p>
        </p:txBody>
      </p:sp>
      <p:sp>
        <p:nvSpPr>
          <p:cNvPr id="292" name="OTLSHAPE_M_3bdee929928a47ec82ab115ac7f7e690_Shape"/>
          <p:cNvSpPr/>
          <p:nvPr>
            <p:custDataLst>
              <p:tags r:id="rId14"/>
            </p:custDataLst>
          </p:nvPr>
        </p:nvSpPr>
        <p:spPr>
          <a:xfrm>
            <a:off x="4291049" y="3632189"/>
            <a:ext cx="304721" cy="338578"/>
          </a:xfrm>
          <a:prstGeom prst="diamond">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p>
        </p:txBody>
      </p:sp>
      <p:pic>
        <p:nvPicPr>
          <p:cNvPr id="293" name="Picture 87" descr="http://www.rpsea.org/themes/rpsea/media/images/logo.png"/>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35089" y="4672706"/>
            <a:ext cx="658111" cy="63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 name="Picture 4" descr="P:\C2977 CQCC\Photos\RGD\PA-12\6 months aged\Before RGD\2013-11-12 12.10.56.jpg"/>
          <p:cNvPicPr>
            <a:picLocks noChangeAspect="1" noChangeArrowheads="1"/>
          </p:cNvPicPr>
          <p:nvPr/>
        </p:nvPicPr>
        <p:blipFill>
          <a:blip r:embed="rId39">
            <a:extLst>
              <a:ext uri="{28A0092B-C50C-407E-A947-70E740481C1C}">
                <a14:useLocalDpi xmlns:a14="http://schemas.microsoft.com/office/drawing/2010/main" val="0"/>
              </a:ext>
            </a:extLst>
          </a:blip>
          <a:srcRect l="65627" t="47601" b="17160"/>
          <a:stretch>
            <a:fillRect/>
          </a:stretch>
        </p:blipFill>
        <p:spPr bwMode="auto">
          <a:xfrm>
            <a:off x="2961102" y="5412818"/>
            <a:ext cx="1098265" cy="846446"/>
          </a:xfrm>
          <a:prstGeom prst="roundRect">
            <a:avLst>
              <a:gd name="adj" fmla="val 10758"/>
            </a:avLst>
          </a:prstGeom>
          <a:noFill/>
          <a:ln w="4127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 name="Picture 91"/>
          <p:cNvPicPr>
            <a:picLocks noChangeAspect="1" noChangeArrowheads="1"/>
          </p:cNvPicPr>
          <p:nvPr/>
        </p:nvPicPr>
        <p:blipFill>
          <a:blip r:embed="rId40">
            <a:extLst>
              <a:ext uri="{28A0092B-C50C-407E-A947-70E740481C1C}">
                <a14:useLocalDpi xmlns:a14="http://schemas.microsoft.com/office/drawing/2010/main" val="0"/>
              </a:ext>
            </a:extLst>
          </a:blip>
          <a:srcRect t="-1791" r="17616" b="15582"/>
          <a:stretch>
            <a:fillRect/>
          </a:stretch>
        </p:blipFill>
        <p:spPr bwMode="auto">
          <a:xfrm>
            <a:off x="4708949" y="4750941"/>
            <a:ext cx="1121541" cy="825285"/>
          </a:xfrm>
          <a:prstGeom prst="roundRect">
            <a:avLst>
              <a:gd name="adj" fmla="val 10758"/>
            </a:avLst>
          </a:prstGeom>
          <a:noFill/>
          <a:ln w="4127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 name="Picture 5"/>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286981" y="5313517"/>
            <a:ext cx="1633641" cy="797775"/>
          </a:xfrm>
          <a:prstGeom prst="roundRect">
            <a:avLst>
              <a:gd name="adj" fmla="val 10758"/>
            </a:avLst>
          </a:prstGeom>
          <a:noFill/>
          <a:ln w="4127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 name="Picture 296"/>
          <p:cNvPicPr>
            <a:picLocks noChangeAspect="1"/>
          </p:cNvPicPr>
          <p:nvPr/>
        </p:nvPicPr>
        <p:blipFill rotWithShape="1">
          <a:blip r:embed="rId42" cstate="print">
            <a:extLst>
              <a:ext uri="{28A0092B-C50C-407E-A947-70E740481C1C}">
                <a14:useLocalDpi xmlns:a14="http://schemas.microsoft.com/office/drawing/2010/main" val="0"/>
              </a:ext>
            </a:extLst>
          </a:blip>
          <a:srcRect l="4374" t="6641" r="6758" b="21207"/>
          <a:stretch/>
        </p:blipFill>
        <p:spPr>
          <a:xfrm>
            <a:off x="8946239" y="5311773"/>
            <a:ext cx="1259626" cy="767006"/>
          </a:xfrm>
          <a:prstGeom prst="roundRect">
            <a:avLst>
              <a:gd name="adj" fmla="val 10758"/>
            </a:avLst>
          </a:prstGeom>
          <a:noFill/>
          <a:ln w="41275">
            <a:noFill/>
          </a:ln>
        </p:spPr>
      </p:pic>
      <p:pic>
        <p:nvPicPr>
          <p:cNvPr id="298" name="Picture 7" descr="C:\Users\105056651\AppData\Local\Microsoft\Windows\Temporary Internet Files\Content.Word\DSCF3728.jpg"/>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322494" y="5100486"/>
            <a:ext cx="1188464" cy="1193551"/>
          </a:xfrm>
          <a:prstGeom prst="roundRect">
            <a:avLst>
              <a:gd name="adj" fmla="val 10758"/>
            </a:avLst>
          </a:prstGeom>
          <a:noFill/>
          <a:ln w="4127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9" name="OTLSHAPE_M_516c2b687a0e49c6ad1a04234904938f_Connector1"/>
          <p:cNvCxnSpPr>
            <a:stCxn id="309" idx="0"/>
          </p:cNvCxnSpPr>
          <p:nvPr>
            <p:custDataLst>
              <p:tags r:id="rId15"/>
            </p:custDataLst>
          </p:nvPr>
        </p:nvCxnSpPr>
        <p:spPr>
          <a:xfrm>
            <a:off x="7090246" y="2648690"/>
            <a:ext cx="13556" cy="475384"/>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00" name="OTLSHAPE_M_dba9f1cc2041410b849ee590e76c7780_Connector1"/>
          <p:cNvCxnSpPr/>
          <p:nvPr>
            <p:custDataLst>
              <p:tags r:id="rId16"/>
            </p:custDataLst>
          </p:nvPr>
        </p:nvCxnSpPr>
        <p:spPr>
          <a:xfrm>
            <a:off x="3842499" y="1544881"/>
            <a:ext cx="0" cy="75122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04" name="OTLSHAPE_M_22ba966897a34657afc169ade639a7fb_Title"/>
          <p:cNvSpPr txBox="1"/>
          <p:nvPr>
            <p:custDataLst>
              <p:tags r:id="rId17"/>
            </p:custDataLst>
          </p:nvPr>
        </p:nvSpPr>
        <p:spPr>
          <a:xfrm>
            <a:off x="336568" y="435860"/>
            <a:ext cx="1439009" cy="861774"/>
          </a:xfrm>
          <a:prstGeom prst="rect">
            <a:avLst/>
          </a:prstGeom>
          <a:noFill/>
        </p:spPr>
        <p:txBody>
          <a:bodyPr wrap="square" lIns="0" tIns="0" rIns="0" bIns="0" anchor="ctr">
            <a:spAutoFit/>
          </a:bodyPr>
          <a:lstStyle/>
          <a:p>
            <a:pPr>
              <a:defRPr/>
            </a:pPr>
            <a:r>
              <a:rPr lang="en-US" sz="1400" spc="-5" dirty="0"/>
              <a:t>GE’s </a:t>
            </a:r>
          </a:p>
          <a:p>
            <a:pPr>
              <a:defRPr/>
            </a:pPr>
            <a:r>
              <a:rPr lang="en-US" sz="1400" spc="-5" dirty="0"/>
              <a:t>Bonded CPA concept  conceived</a:t>
            </a:r>
          </a:p>
        </p:txBody>
      </p:sp>
      <p:sp>
        <p:nvSpPr>
          <p:cNvPr id="306" name="OTLSHAPE_M_dba9f1cc2041410b849ee590e76c7780_Title"/>
          <p:cNvSpPr txBox="1"/>
          <p:nvPr>
            <p:custDataLst>
              <p:tags r:id="rId18"/>
            </p:custDataLst>
          </p:nvPr>
        </p:nvSpPr>
        <p:spPr>
          <a:xfrm>
            <a:off x="2492417" y="866747"/>
            <a:ext cx="2640912" cy="615361"/>
          </a:xfrm>
          <a:prstGeom prst="rect">
            <a:avLst/>
          </a:prstGeom>
          <a:noFill/>
        </p:spPr>
        <p:txBody>
          <a:bodyPr wrap="square" lIns="0" tIns="0" rIns="0" bIns="0" anchor="ctr">
            <a:spAutoFit/>
          </a:bodyPr>
          <a:lstStyle>
            <a:defPPr>
              <a:defRPr lang="en-US"/>
            </a:defPPr>
            <a:lvl1pPr algn="ctr">
              <a:defRPr sz="1333" spc="-5">
                <a:solidFill>
                  <a:schemeClr val="tx1">
                    <a:lumMod val="95000"/>
                    <a:lumOff val="5000"/>
                  </a:schemeClr>
                </a:solidFill>
                <a:latin typeface="GE Inspira" panose="020F0603030400020203" pitchFamily="34" charset="0"/>
              </a:defRPr>
            </a:lvl1pPr>
          </a:lstStyle>
          <a:p>
            <a:r>
              <a:rPr lang="en-US" dirty="0"/>
              <a:t>Compression and </a:t>
            </a:r>
          </a:p>
          <a:p>
            <a:r>
              <a:rPr lang="en-US" dirty="0"/>
              <a:t>TDP analysis</a:t>
            </a:r>
          </a:p>
          <a:p>
            <a:r>
              <a:rPr lang="en-US" dirty="0"/>
              <a:t>OMAE 2014  23579 </a:t>
            </a:r>
          </a:p>
        </p:txBody>
      </p:sp>
      <p:sp>
        <p:nvSpPr>
          <p:cNvPr id="307" name="OTLSHAPE_M_d508bc8e7bdc47cbb9f4b176c303be74_Title"/>
          <p:cNvSpPr txBox="1"/>
          <p:nvPr>
            <p:custDataLst>
              <p:tags r:id="rId19"/>
            </p:custDataLst>
          </p:nvPr>
        </p:nvSpPr>
        <p:spPr>
          <a:xfrm>
            <a:off x="4825579" y="2323737"/>
            <a:ext cx="1518118" cy="615361"/>
          </a:xfrm>
          <a:prstGeom prst="rect">
            <a:avLst/>
          </a:prstGeom>
          <a:noFill/>
        </p:spPr>
        <p:txBody>
          <a:bodyPr wrap="square" lIns="0" tIns="0" rIns="0" bIns="0" anchor="ctr">
            <a:spAutoFit/>
          </a:bodyPr>
          <a:lstStyle>
            <a:defPPr>
              <a:defRPr lang="en-US"/>
            </a:defPPr>
            <a:lvl1pPr algn="ctr">
              <a:defRPr sz="1333" spc="-5">
                <a:solidFill>
                  <a:schemeClr val="tx1">
                    <a:lumMod val="95000"/>
                    <a:lumOff val="5000"/>
                  </a:schemeClr>
                </a:solidFill>
                <a:latin typeface="GE Inspira" panose="020F0603030400020203" pitchFamily="34" charset="0"/>
              </a:defRPr>
            </a:lvl1pPr>
          </a:lstStyle>
          <a:p>
            <a:r>
              <a:rPr lang="en-US" dirty="0"/>
              <a:t>Mid-scale testing </a:t>
            </a:r>
          </a:p>
          <a:p>
            <a:r>
              <a:rPr lang="en-US" dirty="0"/>
              <a:t>completed OTC 2015</a:t>
            </a:r>
          </a:p>
          <a:p>
            <a:r>
              <a:rPr lang="en-US" dirty="0"/>
              <a:t>25753</a:t>
            </a:r>
          </a:p>
        </p:txBody>
      </p:sp>
      <p:sp>
        <p:nvSpPr>
          <p:cNvPr id="308" name="OTLSHAPE_M_780b5cc5ec854e32ac6a67a30b714185_Title"/>
          <p:cNvSpPr txBox="1"/>
          <p:nvPr>
            <p:custDataLst>
              <p:tags r:id="rId20"/>
            </p:custDataLst>
          </p:nvPr>
        </p:nvSpPr>
        <p:spPr>
          <a:xfrm>
            <a:off x="6354657" y="1715011"/>
            <a:ext cx="1662417" cy="820481"/>
          </a:xfrm>
          <a:prstGeom prst="rect">
            <a:avLst/>
          </a:prstGeom>
          <a:noFill/>
        </p:spPr>
        <p:txBody>
          <a:bodyPr wrap="square" lIns="0" tIns="0" rIns="0" bIns="0" anchor="ctr">
            <a:spAutoFit/>
          </a:bodyPr>
          <a:lstStyle>
            <a:defPPr>
              <a:defRPr lang="en-US"/>
            </a:defPPr>
            <a:lvl1pPr algn="ctr">
              <a:defRPr sz="1333" spc="-5">
                <a:solidFill>
                  <a:schemeClr val="tx1">
                    <a:lumMod val="95000"/>
                    <a:lumOff val="5000"/>
                  </a:schemeClr>
                </a:solidFill>
                <a:latin typeface="GE Inspira" panose="020F0603030400020203" pitchFamily="34" charset="0"/>
              </a:defRPr>
            </a:lvl1pPr>
          </a:lstStyle>
          <a:p>
            <a:r>
              <a:rPr lang="en-US" dirty="0"/>
              <a:t>First full-</a:t>
            </a:r>
          </a:p>
          <a:p>
            <a:r>
              <a:rPr lang="en-US" dirty="0"/>
              <a:t>scale ATL manufacturing </a:t>
            </a:r>
          </a:p>
          <a:p>
            <a:r>
              <a:rPr lang="en-US" dirty="0"/>
              <a:t>module procured </a:t>
            </a:r>
          </a:p>
        </p:txBody>
      </p:sp>
      <p:sp>
        <p:nvSpPr>
          <p:cNvPr id="309" name="OTLSHAPE_M_516c2b687a0e49c6ad1a04234904938f_Shape"/>
          <p:cNvSpPr/>
          <p:nvPr>
            <p:custDataLst>
              <p:tags r:id="rId21"/>
            </p:custDataLst>
          </p:nvPr>
        </p:nvSpPr>
        <p:spPr>
          <a:xfrm rot="16200000">
            <a:off x="7100826" y="2538652"/>
            <a:ext cx="198915" cy="220076"/>
          </a:xfrm>
          <a:prstGeom prst="flowChartMerge">
            <a:avLst/>
          </a:prstGeom>
          <a:ln/>
          <a:extLst>
            <a:ext uri="{53640926-AAD7-44D8-BBD7-CCE9431645EC}">
              <a14:shadowObscured xmlns:a14="http://schemas.microsoft.com/office/drawing/2010/main" val="1"/>
            </a:ext>
          </a:extLst>
        </p:spPr>
        <p:style>
          <a:lnRef idx="1">
            <a:schemeClr val="accent2"/>
          </a:lnRef>
          <a:fillRef idx="3">
            <a:schemeClr val="accent2"/>
          </a:fillRef>
          <a:effectRef idx="2">
            <a:schemeClr val="accent2"/>
          </a:effectRef>
          <a:fontRef idx="minor">
            <a:schemeClr val="lt1"/>
          </a:fontRef>
        </p:style>
        <p:txBody>
          <a:bodyPr anchor="ctr"/>
          <a:lstStyle/>
          <a:p>
            <a:pPr algn="ctr"/>
            <a:endParaRPr lang="en-US" sz="2399" dirty="0">
              <a:solidFill>
                <a:schemeClr val="lt1"/>
              </a:solidFill>
            </a:endParaRPr>
          </a:p>
        </p:txBody>
      </p:sp>
      <p:sp>
        <p:nvSpPr>
          <p:cNvPr id="310" name="OTLSHAPE_M_3bdee929928a47ec82ab115ac7f7e690_Shape"/>
          <p:cNvSpPr/>
          <p:nvPr>
            <p:custDataLst>
              <p:tags r:id="rId22"/>
            </p:custDataLst>
          </p:nvPr>
        </p:nvSpPr>
        <p:spPr>
          <a:xfrm>
            <a:off x="1742551" y="3079309"/>
            <a:ext cx="304721" cy="338578"/>
          </a:xfrm>
          <a:prstGeom prst="diamond">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p>
        </p:txBody>
      </p:sp>
      <p:sp>
        <p:nvSpPr>
          <p:cNvPr id="311" name="OTLSHAPE_M_2d20d7dcc94f4de2946e4373d494f10b_Shape"/>
          <p:cNvSpPr/>
          <p:nvPr>
            <p:custDataLst>
              <p:tags r:id="rId23"/>
            </p:custDataLst>
          </p:nvPr>
        </p:nvSpPr>
        <p:spPr>
          <a:xfrm flipV="1">
            <a:off x="7002226" y="3884393"/>
            <a:ext cx="203147" cy="237005"/>
          </a:xfrm>
          <a:prstGeom prst="flowChartManualOperation">
            <a:avLst/>
          </a:prstGeom>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sz="2399" dirty="0"/>
          </a:p>
        </p:txBody>
      </p:sp>
      <p:sp>
        <p:nvSpPr>
          <p:cNvPr id="312" name="OTLSHAPE_M_dba9f1cc2041410b849ee590e76c7780_Title"/>
          <p:cNvSpPr txBox="1"/>
          <p:nvPr>
            <p:custDataLst>
              <p:tags r:id="rId24"/>
            </p:custDataLst>
          </p:nvPr>
        </p:nvSpPr>
        <p:spPr>
          <a:xfrm>
            <a:off x="1139812" y="2351394"/>
            <a:ext cx="1626058" cy="615361"/>
          </a:xfrm>
          <a:prstGeom prst="rect">
            <a:avLst/>
          </a:prstGeom>
          <a:noFill/>
        </p:spPr>
        <p:txBody>
          <a:bodyPr wrap="square" lIns="0" tIns="0" rIns="0" bIns="0" anchor="ctr">
            <a:spAutoFit/>
          </a:bodyPr>
          <a:lstStyle>
            <a:defPPr>
              <a:defRPr lang="en-US"/>
            </a:defPPr>
            <a:lvl1pPr>
              <a:defRPr sz="1333" spc="-5">
                <a:solidFill>
                  <a:schemeClr val="tx1">
                    <a:lumMod val="95000"/>
                    <a:lumOff val="5000"/>
                  </a:schemeClr>
                </a:solidFill>
                <a:latin typeface="GE Inspira" panose="020F0603030400020203" pitchFamily="34" charset="0"/>
              </a:defRPr>
            </a:lvl1pPr>
          </a:lstStyle>
          <a:p>
            <a:pPr algn="ctr"/>
            <a:r>
              <a:rPr lang="en-US" dirty="0">
                <a:latin typeface="+mn-lt"/>
              </a:rPr>
              <a:t>Static testing and </a:t>
            </a:r>
          </a:p>
          <a:p>
            <a:pPr algn="ctr"/>
            <a:r>
              <a:rPr lang="en-US" dirty="0">
                <a:latin typeface="+mn-lt"/>
              </a:rPr>
              <a:t>manufacturing results </a:t>
            </a:r>
          </a:p>
          <a:p>
            <a:pPr algn="ctr"/>
            <a:r>
              <a:rPr lang="en-US" dirty="0">
                <a:latin typeface="+mn-lt"/>
              </a:rPr>
              <a:t>OTC 2013 24160</a:t>
            </a:r>
          </a:p>
        </p:txBody>
      </p:sp>
      <p:sp>
        <p:nvSpPr>
          <p:cNvPr id="313" name="OTLSHAPE_M_d508bc8e7bdc47cbb9f4b176c303be74_Shape"/>
          <p:cNvSpPr>
            <a:spLocks noChangeAspect="1"/>
          </p:cNvSpPr>
          <p:nvPr>
            <p:custDataLst>
              <p:tags r:id="rId25"/>
            </p:custDataLst>
          </p:nvPr>
        </p:nvSpPr>
        <p:spPr>
          <a:xfrm>
            <a:off x="10165818" y="3625065"/>
            <a:ext cx="399184" cy="443538"/>
          </a:xfrm>
          <a:prstGeom prst="star5">
            <a:avLst>
              <a:gd name="adj" fmla="val 25000"/>
              <a:gd name="hf" fmla="val 105146"/>
              <a:gd name="vf" fmla="val 110557"/>
            </a:avLst>
          </a:prstGeom>
          <a:solidFill>
            <a:srgbClr val="7030A0"/>
          </a:solidFill>
          <a:ln w="12700" cap="flat" cmpd="sng" algn="ctr">
            <a:noFill/>
            <a:prstDash val="solid"/>
            <a:miter lim="800000"/>
          </a:ln>
          <a:effectLst/>
          <a:scene3d>
            <a:camera prst="orthographicFront"/>
            <a:lightRig rig="threePt" dir="t"/>
          </a:scene3d>
          <a:sp3d>
            <a:bevelT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ln w="18415" cmpd="sng">
                <a:solidFill>
                  <a:srgbClr val="FFFFFF"/>
                </a:solidFill>
                <a:prstDash val="solid"/>
              </a:ln>
              <a:solidFill>
                <a:srgbClr val="FFFFFF"/>
              </a:solidFill>
              <a:effectLst>
                <a:glow rad="228600">
                  <a:schemeClr val="accent4">
                    <a:satMod val="175000"/>
                    <a:alpha val="40000"/>
                  </a:schemeClr>
                </a:glow>
                <a:outerShdw blurRad="63500" dir="3600000" algn="tl" rotWithShape="0">
                  <a:srgbClr val="000000">
                    <a:alpha val="70000"/>
                  </a:srgbClr>
                </a:outerShdw>
              </a:effectLst>
            </a:endParaRPr>
          </a:p>
        </p:txBody>
      </p:sp>
      <p:sp>
        <p:nvSpPr>
          <p:cNvPr id="314" name="OTLSHAPE_M_780b5cc5ec854e32ac6a67a30b714185_Title"/>
          <p:cNvSpPr txBox="1"/>
          <p:nvPr>
            <p:custDataLst>
              <p:tags r:id="rId26"/>
            </p:custDataLst>
          </p:nvPr>
        </p:nvSpPr>
        <p:spPr>
          <a:xfrm>
            <a:off x="7805487" y="1672189"/>
            <a:ext cx="1699638" cy="410241"/>
          </a:xfrm>
          <a:prstGeom prst="rect">
            <a:avLst/>
          </a:prstGeom>
          <a:noFill/>
        </p:spPr>
        <p:txBody>
          <a:bodyPr wrap="square" lIns="0" tIns="0" rIns="0" bIns="0" anchor="ctr">
            <a:spAutoFit/>
          </a:bodyPr>
          <a:lstStyle>
            <a:defPPr>
              <a:defRPr lang="en-US"/>
            </a:defPPr>
            <a:lvl1pPr algn="ctr">
              <a:defRPr sz="1333" spc="-5">
                <a:solidFill>
                  <a:schemeClr val="tx1">
                    <a:lumMod val="95000"/>
                    <a:lumOff val="5000"/>
                  </a:schemeClr>
                </a:solidFill>
                <a:latin typeface="GE Inspira" panose="020F0603030400020203" pitchFamily="34" charset="0"/>
              </a:defRPr>
            </a:lvl1pPr>
          </a:lstStyle>
          <a:p>
            <a:r>
              <a:rPr lang="en-US" dirty="0"/>
              <a:t>Full-scale ATL module commissioned  </a:t>
            </a:r>
          </a:p>
        </p:txBody>
      </p:sp>
      <p:sp>
        <p:nvSpPr>
          <p:cNvPr id="315" name="OTLSHAPE_M_2d20d7dcc94f4de2946e4373d494f10b_Shape"/>
          <p:cNvSpPr/>
          <p:nvPr>
            <p:custDataLst>
              <p:tags r:id="rId27"/>
            </p:custDataLst>
          </p:nvPr>
        </p:nvSpPr>
        <p:spPr>
          <a:xfrm flipV="1">
            <a:off x="8570661" y="2955697"/>
            <a:ext cx="203147" cy="237005"/>
          </a:xfrm>
          <a:prstGeom prst="flowChartManualOperation">
            <a:avLst/>
          </a:prstGeom>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sz="2399" dirty="0"/>
          </a:p>
        </p:txBody>
      </p:sp>
      <p:cxnSp>
        <p:nvCxnSpPr>
          <p:cNvPr id="316" name="OTLSHAPE_M_2d20d7dcc94f4de2946e4373d494f10b_Connector1"/>
          <p:cNvCxnSpPr>
            <a:endCxn id="315" idx="2"/>
          </p:cNvCxnSpPr>
          <p:nvPr>
            <p:custDataLst>
              <p:tags r:id="rId28"/>
            </p:custDataLst>
          </p:nvPr>
        </p:nvCxnSpPr>
        <p:spPr>
          <a:xfrm>
            <a:off x="8655306" y="2094438"/>
            <a:ext cx="16929" cy="86126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17" name="OTLSHAPE_M_3bdee929928a47ec82ab115ac7f7e690_Shape"/>
          <p:cNvSpPr/>
          <p:nvPr>
            <p:custDataLst>
              <p:tags r:id="rId29"/>
            </p:custDataLst>
          </p:nvPr>
        </p:nvSpPr>
        <p:spPr>
          <a:xfrm>
            <a:off x="3689667" y="3093345"/>
            <a:ext cx="304721" cy="338578"/>
          </a:xfrm>
          <a:prstGeom prst="diamond">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p>
        </p:txBody>
      </p:sp>
      <p:sp>
        <p:nvSpPr>
          <p:cNvPr id="318" name="OTLSHAPE_M_3bdee929928a47ec82ab115ac7f7e690_Shape"/>
          <p:cNvSpPr/>
          <p:nvPr>
            <p:custDataLst>
              <p:tags r:id="rId30"/>
            </p:custDataLst>
          </p:nvPr>
        </p:nvSpPr>
        <p:spPr>
          <a:xfrm>
            <a:off x="5447098" y="3079309"/>
            <a:ext cx="304721" cy="338578"/>
          </a:xfrm>
          <a:prstGeom prst="diamond">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p>
        </p:txBody>
      </p:sp>
      <p:sp>
        <p:nvSpPr>
          <p:cNvPr id="319" name="OTLSHAPE_M_2d20d7dcc94f4de2946e4373d494f10b_Shape"/>
          <p:cNvSpPr/>
          <p:nvPr>
            <p:custDataLst>
              <p:tags r:id="rId31"/>
            </p:custDataLst>
          </p:nvPr>
        </p:nvSpPr>
        <p:spPr>
          <a:xfrm flipV="1">
            <a:off x="7004342" y="2960806"/>
            <a:ext cx="203147" cy="237005"/>
          </a:xfrm>
          <a:prstGeom prst="flowChartManualOperation">
            <a:avLst/>
          </a:prstGeom>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sz="2399" dirty="0"/>
          </a:p>
        </p:txBody>
      </p:sp>
      <p:sp>
        <p:nvSpPr>
          <p:cNvPr id="321" name="OTLSHAPE_M_516c2b687a0e49c6ad1a04234904938f_Shape"/>
          <p:cNvSpPr/>
          <p:nvPr>
            <p:custDataLst>
              <p:tags r:id="rId32"/>
            </p:custDataLst>
          </p:nvPr>
        </p:nvSpPr>
        <p:spPr>
          <a:xfrm rot="16200000">
            <a:off x="8640494" y="2087598"/>
            <a:ext cx="198915" cy="220076"/>
          </a:xfrm>
          <a:prstGeom prst="flowChartMerge">
            <a:avLst/>
          </a:prstGeom>
          <a:ln/>
          <a:extLst>
            <a:ext uri="{53640926-AAD7-44D8-BBD7-CCE9431645EC}">
              <a14:shadowObscured xmlns:a14="http://schemas.microsoft.com/office/drawing/2010/main" val="1"/>
            </a:ext>
          </a:extLst>
        </p:spPr>
        <p:style>
          <a:lnRef idx="1">
            <a:schemeClr val="accent2"/>
          </a:lnRef>
          <a:fillRef idx="3">
            <a:schemeClr val="accent2"/>
          </a:fillRef>
          <a:effectRef idx="2">
            <a:schemeClr val="accent2"/>
          </a:effectRef>
          <a:fontRef idx="minor">
            <a:schemeClr val="lt1"/>
          </a:fontRef>
        </p:style>
        <p:txBody>
          <a:bodyPr anchor="ctr"/>
          <a:lstStyle/>
          <a:p>
            <a:pPr algn="ctr"/>
            <a:endParaRPr lang="en-US" sz="2399" dirty="0"/>
          </a:p>
        </p:txBody>
      </p:sp>
      <p:pic>
        <p:nvPicPr>
          <p:cNvPr id="322" name="Picture 39"/>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48737" y="2142541"/>
            <a:ext cx="672925" cy="97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3" name="Picture 88"/>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235740" y="1494419"/>
            <a:ext cx="1318341" cy="768149"/>
          </a:xfrm>
          <a:prstGeom prst="roundRect">
            <a:avLst>
              <a:gd name="adj" fmla="val 10758"/>
            </a:avLst>
          </a:prstGeom>
          <a:noFill/>
          <a:ln w="4127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4" name="Picture 90"/>
          <p:cNvPicPr>
            <a:picLocks noChangeAspect="1" noChangeArrowheads="1"/>
          </p:cNvPicPr>
          <p:nvPr/>
        </p:nvPicPr>
        <p:blipFill>
          <a:blip r:embed="rId46">
            <a:extLst>
              <a:ext uri="{28A0092B-C50C-407E-A947-70E740481C1C}">
                <a14:useLocalDpi xmlns:a14="http://schemas.microsoft.com/office/drawing/2010/main" val="0"/>
              </a:ext>
            </a:extLst>
          </a:blip>
          <a:srcRect l="26111" t="11461" r="27312" b="52042"/>
          <a:stretch>
            <a:fillRect/>
          </a:stretch>
        </p:blipFill>
        <p:spPr bwMode="auto">
          <a:xfrm>
            <a:off x="3445505" y="2176640"/>
            <a:ext cx="804124" cy="808356"/>
          </a:xfrm>
          <a:prstGeom prst="roundRect">
            <a:avLst>
              <a:gd name="adj" fmla="val 10758"/>
            </a:avLst>
          </a:prstGeom>
          <a:noFill/>
          <a:ln w="4127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5" name="Picture 9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004018" y="1460436"/>
            <a:ext cx="1161748" cy="833749"/>
          </a:xfrm>
          <a:prstGeom prst="roundRect">
            <a:avLst>
              <a:gd name="adj" fmla="val 10758"/>
            </a:avLst>
          </a:prstGeom>
          <a:noFill/>
          <a:ln w="41275">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6" name="Picture 108"/>
          <p:cNvPicPr>
            <a:picLocks noChangeAspect="1"/>
          </p:cNvPicPr>
          <p:nvPr/>
        </p:nvPicPr>
        <p:blipFill>
          <a:blip r:embed="rId48">
            <a:extLst>
              <a:ext uri="{28A0092B-C50C-407E-A947-70E740481C1C}">
                <a14:useLocalDpi xmlns:a14="http://schemas.microsoft.com/office/drawing/2010/main" val="0"/>
              </a:ext>
            </a:extLst>
          </a:blip>
          <a:srcRect t="23997" b="10545"/>
          <a:stretch>
            <a:fillRect/>
          </a:stretch>
        </p:blipFill>
        <p:spPr bwMode="auto">
          <a:xfrm>
            <a:off x="7770126" y="787877"/>
            <a:ext cx="1832474" cy="8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OTLSHAPE_M_3bdee929928a47ec82ab115ac7f7e690_Shape"/>
          <p:cNvSpPr/>
          <p:nvPr>
            <p:custDataLst>
              <p:tags r:id="rId33"/>
            </p:custDataLst>
          </p:nvPr>
        </p:nvSpPr>
        <p:spPr>
          <a:xfrm>
            <a:off x="10369726" y="788873"/>
            <a:ext cx="304721" cy="338578"/>
          </a:xfrm>
          <a:prstGeom prst="diamond">
            <a:avLst/>
          </a:prstGeom>
          <a:solidFill>
            <a:schemeClr val="accent5"/>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p>
        </p:txBody>
      </p:sp>
      <p:sp>
        <p:nvSpPr>
          <p:cNvPr id="328" name="OTLSHAPE_M_2d20d7dcc94f4de2946e4373d494f10b_Shape"/>
          <p:cNvSpPr/>
          <p:nvPr>
            <p:custDataLst>
              <p:tags r:id="rId34"/>
            </p:custDataLst>
          </p:nvPr>
        </p:nvSpPr>
        <p:spPr>
          <a:xfrm flipV="1">
            <a:off x="10420513" y="1357766"/>
            <a:ext cx="203147" cy="237005"/>
          </a:xfrm>
          <a:prstGeom prst="flowChartManualOperation">
            <a:avLst/>
          </a:prstGeom>
          <a:ln/>
          <a:extLst>
            <a:ext uri="{53640926-AAD7-44D8-BBD7-CCE9431645EC}">
              <a14:shadowObscured xmlns:a14="http://schemas.microsoft.com/office/drawing/2010/main" val="1"/>
            </a:ext>
          </a:ex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sz="2399" dirty="0"/>
          </a:p>
        </p:txBody>
      </p:sp>
      <p:sp>
        <p:nvSpPr>
          <p:cNvPr id="329" name="OTLSHAPE_M_d508bc8e7bdc47cbb9f4b176c303be74_Shape"/>
          <p:cNvSpPr>
            <a:spLocks noChangeAspect="1"/>
          </p:cNvSpPr>
          <p:nvPr>
            <p:custDataLst>
              <p:tags r:id="rId35"/>
            </p:custDataLst>
          </p:nvPr>
        </p:nvSpPr>
        <p:spPr>
          <a:xfrm>
            <a:off x="10322494" y="1855393"/>
            <a:ext cx="399184" cy="443538"/>
          </a:xfrm>
          <a:prstGeom prst="star5">
            <a:avLst>
              <a:gd name="adj" fmla="val 25000"/>
              <a:gd name="hf" fmla="val 105146"/>
              <a:gd name="vf" fmla="val 110557"/>
            </a:avLst>
          </a:prstGeom>
          <a:solidFill>
            <a:srgbClr val="7030A0"/>
          </a:solidFill>
          <a:ln w="12700" cap="flat" cmpd="sng" algn="ctr">
            <a:noFill/>
            <a:prstDash val="solid"/>
            <a:miter lim="800000"/>
          </a:ln>
          <a:effectLst/>
          <a:scene3d>
            <a:camera prst="orthographicFront"/>
            <a:lightRig rig="threePt" dir="t"/>
          </a:scene3d>
          <a:sp3d>
            <a:bevelT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dirty="0">
              <a:ln w="18415" cmpd="sng">
                <a:solidFill>
                  <a:srgbClr val="FFFFFF"/>
                </a:solidFill>
                <a:prstDash val="solid"/>
              </a:ln>
              <a:solidFill>
                <a:srgbClr val="FFFFFF"/>
              </a:solidFill>
              <a:effectLst>
                <a:glow rad="228600">
                  <a:schemeClr val="accent4">
                    <a:satMod val="175000"/>
                    <a:alpha val="40000"/>
                  </a:schemeClr>
                </a:glow>
                <a:outerShdw blurRad="63500" dir="3600000" algn="tl" rotWithShape="0">
                  <a:srgbClr val="000000">
                    <a:alpha val="70000"/>
                  </a:srgbClr>
                </a:outerShdw>
              </a:effectLst>
            </a:endParaRPr>
          </a:p>
        </p:txBody>
      </p:sp>
      <p:sp>
        <p:nvSpPr>
          <p:cNvPr id="330" name="TextBox 18"/>
          <p:cNvSpPr txBox="1">
            <a:spLocks noChangeArrowheads="1"/>
          </p:cNvSpPr>
          <p:nvPr/>
        </p:nvSpPr>
        <p:spPr bwMode="auto">
          <a:xfrm>
            <a:off x="10752489" y="773718"/>
            <a:ext cx="13357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1600" dirty="0"/>
              <a:t>Completed </a:t>
            </a:r>
          </a:p>
        </p:txBody>
      </p:sp>
      <p:sp>
        <p:nvSpPr>
          <p:cNvPr id="331" name="TextBox 116"/>
          <p:cNvSpPr txBox="1">
            <a:spLocks noChangeArrowheads="1"/>
          </p:cNvSpPr>
          <p:nvPr/>
        </p:nvSpPr>
        <p:spPr bwMode="auto">
          <a:xfrm>
            <a:off x="10752489" y="1378927"/>
            <a:ext cx="13357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1600" dirty="0"/>
              <a:t>In progress </a:t>
            </a:r>
          </a:p>
        </p:txBody>
      </p:sp>
      <p:sp>
        <p:nvSpPr>
          <p:cNvPr id="332" name="TextBox 117"/>
          <p:cNvSpPr txBox="1">
            <a:spLocks noChangeArrowheads="1"/>
          </p:cNvSpPr>
          <p:nvPr/>
        </p:nvSpPr>
        <p:spPr bwMode="auto">
          <a:xfrm>
            <a:off x="10751599" y="1893143"/>
            <a:ext cx="13375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1600" dirty="0"/>
              <a:t>Final Target </a:t>
            </a:r>
          </a:p>
        </p:txBody>
      </p:sp>
      <p:sp>
        <p:nvSpPr>
          <p:cNvPr id="337" name="Title 1"/>
          <p:cNvSpPr txBox="1">
            <a:spLocks/>
          </p:cNvSpPr>
          <p:nvPr/>
        </p:nvSpPr>
        <p:spPr>
          <a:xfrm>
            <a:off x="532425" y="341352"/>
            <a:ext cx="11133308" cy="1021002"/>
          </a:xfrm>
          <a:prstGeom prst="rect">
            <a:avLst/>
          </a:prstGeom>
        </p:spPr>
        <p:txBody>
          <a:bodyPr/>
          <a:lstStyle>
            <a:lvl1pPr algn="l" defTabSz="914400" rtl="0" eaLnBrk="1" latinLnBrk="0" hangingPunct="1">
              <a:lnSpc>
                <a:spcPct val="90000"/>
              </a:lnSpc>
              <a:spcBef>
                <a:spcPct val="0"/>
              </a:spcBef>
              <a:buNone/>
              <a:defRPr sz="3200" kern="1200" spc="0" baseline="0">
                <a:solidFill>
                  <a:schemeClr val="tx1"/>
                </a:solidFill>
                <a:latin typeface="+mj-lt"/>
                <a:ea typeface="+mj-ea"/>
                <a:cs typeface="+mj-cs"/>
              </a:defRPr>
            </a:lvl1pPr>
          </a:lstStyle>
          <a:p>
            <a:pPr algn="ctr"/>
            <a:r>
              <a:rPr lang="en-US" altLang="en-US" dirty="0" smtClean="0">
                <a:cs typeface="Arial" panose="020B0604020202020204" pitchFamily="34" charset="0"/>
              </a:rPr>
              <a:t>Program Timeline</a:t>
            </a:r>
            <a:endParaRPr lang="en-GB" dirty="0"/>
          </a:p>
        </p:txBody>
      </p:sp>
    </p:spTree>
    <p:extLst>
      <p:ext uri="{BB962C8B-B14F-4D97-AF65-F5344CB8AC3E}">
        <p14:creationId xmlns:p14="http://schemas.microsoft.com/office/powerpoint/2010/main" val="4225911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5" name="Group 5"/>
          <p:cNvGrpSpPr>
            <a:grpSpLocks/>
          </p:cNvGrpSpPr>
          <p:nvPr/>
        </p:nvGrpSpPr>
        <p:grpSpPr bwMode="auto">
          <a:xfrm>
            <a:off x="2520804" y="984887"/>
            <a:ext cx="7094315" cy="5912428"/>
            <a:chOff x="137625" y="1828799"/>
            <a:chExt cx="4866547" cy="4114802"/>
          </a:xfrm>
        </p:grpSpPr>
        <p:sp>
          <p:nvSpPr>
            <p:cNvPr id="8" name="Isosceles Triangle 7"/>
            <p:cNvSpPr/>
            <p:nvPr/>
          </p:nvSpPr>
          <p:spPr>
            <a:xfrm>
              <a:off x="883402" y="1828799"/>
              <a:ext cx="3353219" cy="3564001"/>
            </a:xfrm>
            <a:prstGeom prst="triangle">
              <a:avLst/>
            </a:prstGeom>
            <a:solidFill>
              <a:schemeClr val="accent1">
                <a:lumMod val="20000"/>
                <a:lumOff val="80000"/>
              </a:schemeClr>
            </a:solid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ctr">
                <a:defRPr/>
              </a:pPr>
              <a:endParaRPr lang="en-US" altLang="en-US" sz="2399" dirty="0">
                <a:solidFill>
                  <a:srgbClr val="FFFFFF"/>
                </a:solidFill>
                <a:latin typeface="Calibri" charset="0"/>
              </a:endParaRPr>
            </a:p>
          </p:txBody>
        </p:sp>
        <p:sp>
          <p:nvSpPr>
            <p:cNvPr id="9" name="Left Brace 8"/>
            <p:cNvSpPr/>
            <p:nvPr/>
          </p:nvSpPr>
          <p:spPr>
            <a:xfrm>
              <a:off x="1073563" y="2036453"/>
              <a:ext cx="389031" cy="182765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ctr">
                <a:defRPr/>
              </a:pPr>
              <a:endParaRPr lang="en-US" altLang="en-US" sz="2399" dirty="0">
                <a:latin typeface="Calibri" charset="0"/>
              </a:endParaRPr>
            </a:p>
          </p:txBody>
        </p:sp>
        <p:sp>
          <p:nvSpPr>
            <p:cNvPr id="10269" name="TextBox 9"/>
            <p:cNvSpPr txBox="1">
              <a:spLocks noChangeArrowheads="1"/>
            </p:cNvSpPr>
            <p:nvPr/>
          </p:nvSpPr>
          <p:spPr bwMode="auto">
            <a:xfrm rot="16200000">
              <a:off x="-215940" y="2806268"/>
              <a:ext cx="2209800" cy="28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133" dirty="0"/>
                <a:t>Non-generic</a:t>
              </a:r>
            </a:p>
          </p:txBody>
        </p:sp>
        <p:sp>
          <p:nvSpPr>
            <p:cNvPr id="11" name="Left Brace 10"/>
            <p:cNvSpPr/>
            <p:nvPr/>
          </p:nvSpPr>
          <p:spPr>
            <a:xfrm>
              <a:off x="449370" y="4267636"/>
              <a:ext cx="389031" cy="111338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ctr">
                <a:defRPr/>
              </a:pPr>
              <a:endParaRPr lang="en-US" altLang="en-US" sz="2399" dirty="0">
                <a:latin typeface="Calibri" charset="0"/>
              </a:endParaRPr>
            </a:p>
          </p:txBody>
        </p:sp>
        <p:sp>
          <p:nvSpPr>
            <p:cNvPr id="10271" name="TextBox 11"/>
            <p:cNvSpPr txBox="1">
              <a:spLocks noChangeArrowheads="1"/>
            </p:cNvSpPr>
            <p:nvPr/>
          </p:nvSpPr>
          <p:spPr bwMode="auto">
            <a:xfrm rot="16200000">
              <a:off x="-823026" y="4683818"/>
              <a:ext cx="2209800" cy="28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133" dirty="0"/>
                <a:t>Generic</a:t>
              </a:r>
            </a:p>
          </p:txBody>
        </p:sp>
        <p:sp>
          <p:nvSpPr>
            <p:cNvPr id="13" name="Left Brace 12"/>
            <p:cNvSpPr/>
            <p:nvPr/>
          </p:nvSpPr>
          <p:spPr>
            <a:xfrm rot="10800000">
              <a:off x="4335330" y="4267636"/>
              <a:ext cx="389031" cy="111338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ctr">
                <a:defRPr/>
              </a:pPr>
              <a:endParaRPr lang="en-US" altLang="en-US" sz="2399" dirty="0">
                <a:latin typeface="Calibri" charset="0"/>
              </a:endParaRPr>
            </a:p>
          </p:txBody>
        </p:sp>
        <p:sp>
          <p:nvSpPr>
            <p:cNvPr id="10273" name="TextBox 13"/>
            <p:cNvSpPr txBox="1">
              <a:spLocks noChangeArrowheads="1"/>
            </p:cNvSpPr>
            <p:nvPr/>
          </p:nvSpPr>
          <p:spPr bwMode="auto">
            <a:xfrm rot="16200000">
              <a:off x="3755023" y="4694452"/>
              <a:ext cx="2209800" cy="28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133" dirty="0"/>
                <a:t>Database</a:t>
              </a:r>
            </a:p>
          </p:txBody>
        </p:sp>
        <p:sp>
          <p:nvSpPr>
            <p:cNvPr id="15" name="Left Brace 14"/>
            <p:cNvSpPr/>
            <p:nvPr/>
          </p:nvSpPr>
          <p:spPr>
            <a:xfrm rot="10800000">
              <a:off x="3902751" y="2036453"/>
              <a:ext cx="389031" cy="251983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ctr">
                <a:defRPr/>
              </a:pPr>
              <a:endParaRPr lang="en-US" altLang="en-US" sz="2399" dirty="0">
                <a:latin typeface="Calibri" charset="0"/>
              </a:endParaRPr>
            </a:p>
          </p:txBody>
        </p:sp>
        <p:sp>
          <p:nvSpPr>
            <p:cNvPr id="10275" name="TextBox 15"/>
            <p:cNvSpPr txBox="1">
              <a:spLocks noChangeArrowheads="1"/>
            </p:cNvSpPr>
            <p:nvPr/>
          </p:nvSpPr>
          <p:spPr bwMode="auto">
            <a:xfrm rot="16200000">
              <a:off x="3399551" y="3018049"/>
              <a:ext cx="2209800" cy="28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133" dirty="0"/>
                <a:t>Structural Features</a:t>
              </a:r>
            </a:p>
          </p:txBody>
        </p:sp>
        <p:sp>
          <p:nvSpPr>
            <p:cNvPr id="17" name="Up Arrow 16"/>
            <p:cNvSpPr/>
            <p:nvPr/>
          </p:nvSpPr>
          <p:spPr>
            <a:xfrm>
              <a:off x="2391624" y="2515090"/>
              <a:ext cx="335322" cy="2622927"/>
            </a:xfrm>
            <a:prstGeom prst="up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lgn="ctr">
                <a:defRPr/>
              </a:pPr>
              <a:endParaRPr lang="en-US" altLang="en-US" sz="2399" dirty="0">
                <a:solidFill>
                  <a:srgbClr val="FFFFFF"/>
                </a:solidFill>
                <a:latin typeface="Calibri" charset="0"/>
              </a:endParaRPr>
            </a:p>
          </p:txBody>
        </p:sp>
        <p:sp>
          <p:nvSpPr>
            <p:cNvPr id="10277" name="TextBox 17"/>
            <p:cNvSpPr txBox="1">
              <a:spLocks noChangeArrowheads="1"/>
            </p:cNvSpPr>
            <p:nvPr/>
          </p:nvSpPr>
          <p:spPr bwMode="auto">
            <a:xfrm>
              <a:off x="2010163" y="4914899"/>
              <a:ext cx="1098746" cy="46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399" dirty="0"/>
                <a:t>Coupons</a:t>
              </a:r>
            </a:p>
            <a:p>
              <a:pPr algn="ctr"/>
              <a:r>
                <a:rPr lang="en-US" altLang="en-US" sz="1333" dirty="0"/>
                <a:t>(e.g., flat coupons)</a:t>
              </a:r>
            </a:p>
          </p:txBody>
        </p:sp>
        <p:sp>
          <p:nvSpPr>
            <p:cNvPr id="10278" name="TextBox 18"/>
            <p:cNvSpPr txBox="1">
              <a:spLocks noChangeArrowheads="1"/>
            </p:cNvSpPr>
            <p:nvPr/>
          </p:nvSpPr>
          <p:spPr bwMode="auto">
            <a:xfrm>
              <a:off x="1850166" y="4185848"/>
              <a:ext cx="1418736" cy="46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399" dirty="0"/>
                <a:t>Elements</a:t>
              </a:r>
            </a:p>
            <a:p>
              <a:pPr algn="ctr"/>
              <a:r>
                <a:rPr lang="en-US" altLang="en-US" sz="1333" dirty="0"/>
                <a:t>(e.g., as mfg. composite)</a:t>
              </a:r>
            </a:p>
          </p:txBody>
        </p:sp>
        <p:sp>
          <p:nvSpPr>
            <p:cNvPr id="10279" name="TextBox 19"/>
            <p:cNvSpPr txBox="1">
              <a:spLocks noChangeArrowheads="1"/>
            </p:cNvSpPr>
            <p:nvPr/>
          </p:nvSpPr>
          <p:spPr bwMode="auto">
            <a:xfrm>
              <a:off x="1900840" y="3540181"/>
              <a:ext cx="1444028" cy="46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399" dirty="0"/>
                <a:t>Details</a:t>
              </a:r>
            </a:p>
            <a:p>
              <a:pPr algn="ctr"/>
              <a:r>
                <a:rPr lang="en-US" altLang="en-US" sz="1333" dirty="0"/>
                <a:t>(wire/composite features)</a:t>
              </a:r>
            </a:p>
          </p:txBody>
        </p:sp>
        <p:sp>
          <p:nvSpPr>
            <p:cNvPr id="10280" name="TextBox 20"/>
            <p:cNvSpPr txBox="1">
              <a:spLocks noChangeArrowheads="1"/>
            </p:cNvSpPr>
            <p:nvPr/>
          </p:nvSpPr>
          <p:spPr bwMode="auto">
            <a:xfrm>
              <a:off x="1697320" y="2765850"/>
              <a:ext cx="1724432" cy="46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399" dirty="0"/>
                <a:t>Sub-components</a:t>
              </a:r>
            </a:p>
            <a:p>
              <a:pPr algn="ctr"/>
              <a:r>
                <a:rPr lang="en-US" altLang="en-US" sz="1333" dirty="0"/>
                <a:t>(mid-scale pipe)</a:t>
              </a:r>
              <a:endParaRPr lang="en-US" altLang="en-US" sz="2399" dirty="0"/>
            </a:p>
          </p:txBody>
        </p:sp>
        <p:sp>
          <p:nvSpPr>
            <p:cNvPr id="10281" name="TextBox 21"/>
            <p:cNvSpPr txBox="1">
              <a:spLocks noChangeArrowheads="1"/>
            </p:cNvSpPr>
            <p:nvPr/>
          </p:nvSpPr>
          <p:spPr bwMode="auto">
            <a:xfrm>
              <a:off x="1896902" y="2036801"/>
              <a:ext cx="1325268" cy="46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399" dirty="0"/>
                <a:t>Components</a:t>
              </a:r>
            </a:p>
            <a:p>
              <a:pPr algn="ctr"/>
              <a:r>
                <a:rPr lang="en-US" altLang="en-US" sz="1333" dirty="0"/>
                <a:t>(full-scale pipe)</a:t>
              </a:r>
            </a:p>
          </p:txBody>
        </p:sp>
      </p:grpSp>
      <p:sp>
        <p:nvSpPr>
          <p:cNvPr id="28" name="Rectangle 27"/>
          <p:cNvSpPr/>
          <p:nvPr/>
        </p:nvSpPr>
        <p:spPr>
          <a:xfrm>
            <a:off x="9404017" y="544735"/>
            <a:ext cx="2607054" cy="516332"/>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2399" dirty="0"/>
              <a:t>Flexural/Bending </a:t>
            </a:r>
          </a:p>
        </p:txBody>
      </p:sp>
      <p:sp>
        <p:nvSpPr>
          <p:cNvPr id="32" name="Rectangle 31"/>
          <p:cNvSpPr/>
          <p:nvPr/>
        </p:nvSpPr>
        <p:spPr>
          <a:xfrm>
            <a:off x="122735" y="591290"/>
            <a:ext cx="2604939" cy="514215"/>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2399" dirty="0" smtClean="0"/>
              <a:t>Hoop / Pressure  </a:t>
            </a:r>
            <a:endParaRPr lang="en-GB" sz="2399" dirty="0"/>
          </a:p>
        </p:txBody>
      </p:sp>
      <p:grpSp>
        <p:nvGrpSpPr>
          <p:cNvPr id="5" name="Group 4"/>
          <p:cNvGrpSpPr>
            <a:grpSpLocks/>
          </p:cNvGrpSpPr>
          <p:nvPr/>
        </p:nvGrpSpPr>
        <p:grpSpPr bwMode="auto">
          <a:xfrm>
            <a:off x="211611" y="1816520"/>
            <a:ext cx="2234618" cy="2325612"/>
            <a:chOff x="159226" y="1362431"/>
            <a:chExt cx="1676400" cy="1743771"/>
          </a:xfrm>
        </p:grpSpPr>
        <p:pic>
          <p:nvPicPr>
            <p:cNvPr id="31" name="Picture 30" descr="cid:image002.png@01D184E5.23D628F0"/>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rot="10800000">
              <a:off x="159226" y="2175610"/>
              <a:ext cx="1676400" cy="930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own Arrow 2"/>
            <p:cNvSpPr/>
            <p:nvPr/>
          </p:nvSpPr>
          <p:spPr>
            <a:xfrm>
              <a:off x="416401" y="1989173"/>
              <a:ext cx="228600" cy="410952"/>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399" dirty="0"/>
            </a:p>
          </p:txBody>
        </p:sp>
        <p:sp>
          <p:nvSpPr>
            <p:cNvPr id="35" name="Down Arrow 34"/>
            <p:cNvSpPr/>
            <p:nvPr/>
          </p:nvSpPr>
          <p:spPr>
            <a:xfrm>
              <a:off x="646589" y="2197029"/>
              <a:ext cx="228600" cy="409366"/>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399" dirty="0"/>
            </a:p>
          </p:txBody>
        </p:sp>
        <p:sp>
          <p:nvSpPr>
            <p:cNvPr id="36" name="Down Arrow 35"/>
            <p:cNvSpPr/>
            <p:nvPr/>
          </p:nvSpPr>
          <p:spPr>
            <a:xfrm>
              <a:off x="883126" y="2271604"/>
              <a:ext cx="228600" cy="409366"/>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399" dirty="0"/>
            </a:p>
          </p:txBody>
        </p:sp>
        <p:sp>
          <p:nvSpPr>
            <p:cNvPr id="37" name="Down Arrow 36"/>
            <p:cNvSpPr/>
            <p:nvPr/>
          </p:nvSpPr>
          <p:spPr>
            <a:xfrm>
              <a:off x="1129189" y="2197029"/>
              <a:ext cx="228600" cy="409366"/>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399" dirty="0"/>
            </a:p>
          </p:txBody>
        </p:sp>
        <p:sp>
          <p:nvSpPr>
            <p:cNvPr id="38" name="Down Arrow 37"/>
            <p:cNvSpPr/>
            <p:nvPr/>
          </p:nvSpPr>
          <p:spPr>
            <a:xfrm>
              <a:off x="1357789" y="2012973"/>
              <a:ext cx="228600" cy="409366"/>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2399" dirty="0"/>
            </a:p>
          </p:txBody>
        </p:sp>
        <p:sp>
          <p:nvSpPr>
            <p:cNvPr id="4" name="TextBox 3"/>
            <p:cNvSpPr txBox="1"/>
            <p:nvPr/>
          </p:nvSpPr>
          <p:spPr>
            <a:xfrm>
              <a:off x="464026" y="1362431"/>
              <a:ext cx="1295400" cy="622899"/>
            </a:xfrm>
            <a:prstGeom prst="rect">
              <a:avLst/>
            </a:prstGeom>
            <a:noFill/>
          </p:spPr>
          <p:txBody>
            <a:bodyPr>
              <a:spAutoFit/>
            </a:bodyPr>
            <a:lstStyle/>
            <a:p>
              <a:pPr>
                <a:defRPr/>
              </a:pPr>
              <a:r>
                <a:rPr lang="en-GB" sz="2399" dirty="0">
                  <a:solidFill>
                    <a:schemeClr val="tx2">
                      <a:lumMod val="60000"/>
                      <a:lumOff val="40000"/>
                    </a:schemeClr>
                  </a:solidFill>
                  <a:latin typeface="Arial" charset="0"/>
                </a:rPr>
                <a:t>Internal pressure </a:t>
              </a:r>
            </a:p>
          </p:txBody>
        </p:sp>
      </p:grpSp>
      <p:grpSp>
        <p:nvGrpSpPr>
          <p:cNvPr id="6" name="Group 5"/>
          <p:cNvGrpSpPr>
            <a:grpSpLocks/>
          </p:cNvGrpSpPr>
          <p:nvPr/>
        </p:nvGrpSpPr>
        <p:grpSpPr bwMode="auto">
          <a:xfrm>
            <a:off x="9550030" y="2167795"/>
            <a:ext cx="2526642" cy="3538145"/>
            <a:chOff x="7164803" y="1624973"/>
            <a:chExt cx="1894643" cy="2655560"/>
          </a:xfrm>
        </p:grpSpPr>
        <p:pic>
          <p:nvPicPr>
            <p:cNvPr id="33" name="Picture 2" descr="C:\Users\105056653\AppData\Local\Microsoft\Windows\Temporary Internet Files\Content.Outlook\1GPFOHOX\image (19).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522" b="19061"/>
            <a:stretch/>
          </p:blipFill>
          <p:spPr bwMode="auto">
            <a:xfrm>
              <a:off x="7164803" y="1624973"/>
              <a:ext cx="1894643" cy="957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59" name="Picture 7" descr="C:\Users\105056651\AppData\Local\Microsoft\Windows\Temporary Internet Files\Content.Word\DSCF372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6325" y="2903061"/>
              <a:ext cx="1371600" cy="137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icture 2" descr="P:\C2977 CQCC\Photos\3PB\Unaged\PA12\IMG_5822.JPG"/>
          <p:cNvPicPr>
            <a:picLocks noChangeAspect="1" noChangeArrowheads="1"/>
          </p:cNvPicPr>
          <p:nvPr/>
        </p:nvPicPr>
        <p:blipFill>
          <a:blip r:embed="rId8">
            <a:extLst>
              <a:ext uri="{28A0092B-C50C-407E-A947-70E740481C1C}">
                <a14:useLocalDpi xmlns:a14="http://schemas.microsoft.com/office/drawing/2010/main" val="0"/>
              </a:ext>
            </a:extLst>
          </a:blip>
          <a:srcRect l="-12051" r="-2" b="37512"/>
          <a:stretch>
            <a:fillRect/>
          </a:stretch>
        </p:blipFill>
        <p:spPr bwMode="auto">
          <a:xfrm>
            <a:off x="9956324" y="4942024"/>
            <a:ext cx="2027239" cy="85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 descr="P:\C2977 CQCC\Photos\Tensile\Carbon PA-12\IMG_2586.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151" y="4948371"/>
            <a:ext cx="711015" cy="94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
          <p:cNvPicPr>
            <a:picLocks noChangeAspect="1" noChangeArrowheads="1"/>
          </p:cNvPicPr>
          <p:nvPr/>
        </p:nvPicPr>
        <p:blipFill>
          <a:blip r:embed="rId10">
            <a:extLst>
              <a:ext uri="{28A0092B-C50C-407E-A947-70E740481C1C}">
                <a14:useLocalDpi xmlns:a14="http://schemas.microsoft.com/office/drawing/2010/main" val="0"/>
              </a:ext>
            </a:extLst>
          </a:blip>
          <a:srcRect r="13506"/>
          <a:stretch>
            <a:fillRect/>
          </a:stretch>
        </p:blipFill>
        <p:spPr bwMode="auto">
          <a:xfrm>
            <a:off x="9888608" y="4004584"/>
            <a:ext cx="2094954" cy="632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30"/>
          <p:cNvPicPr>
            <a:picLocks noChangeAspect="1"/>
          </p:cNvPicPr>
          <p:nvPr/>
        </p:nvPicPr>
        <p:blipFill>
          <a:blip r:embed="rId11">
            <a:extLst>
              <a:ext uri="{28A0092B-C50C-407E-A947-70E740481C1C}">
                <a14:useLocalDpi xmlns:a14="http://schemas.microsoft.com/office/drawing/2010/main" val="0"/>
              </a:ext>
            </a:extLst>
          </a:blip>
          <a:srcRect t="32484" r="-3961" b="28426"/>
          <a:stretch>
            <a:fillRect/>
          </a:stretch>
        </p:blipFill>
        <p:spPr bwMode="auto">
          <a:xfrm>
            <a:off x="440152" y="3831063"/>
            <a:ext cx="1730982" cy="9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p:cNvPicPr>
            <a:picLocks noChangeAspect="1" noChangeArrowheads="1"/>
          </p:cNvPicPr>
          <p:nvPr/>
        </p:nvPicPr>
        <p:blipFill>
          <a:blip r:embed="rId12">
            <a:extLst>
              <a:ext uri="{28A0092B-C50C-407E-A947-70E740481C1C}">
                <a14:useLocalDpi xmlns:a14="http://schemas.microsoft.com/office/drawing/2010/main" val="0"/>
              </a:ext>
            </a:extLst>
          </a:blip>
          <a:srcRect t="25252" r="3546" b="20377"/>
          <a:stretch>
            <a:fillRect/>
          </a:stretch>
        </p:blipFill>
        <p:spPr bwMode="auto">
          <a:xfrm>
            <a:off x="10203908" y="2817444"/>
            <a:ext cx="1779654" cy="876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2"/>
          <p:cNvPicPr>
            <a:picLocks noChangeAspect="1" noChangeArrowheads="1"/>
          </p:cNvPicPr>
          <p:nvPr/>
        </p:nvPicPr>
        <p:blipFill>
          <a:blip r:embed="rId13">
            <a:extLst>
              <a:ext uri="{28A0092B-C50C-407E-A947-70E740481C1C}">
                <a14:useLocalDpi xmlns:a14="http://schemas.microsoft.com/office/drawing/2010/main" val="0"/>
              </a:ext>
            </a:extLst>
          </a:blip>
          <a:srcRect l="2055" t="23936" r="-4367" b="14746"/>
          <a:stretch>
            <a:fillRect/>
          </a:stretch>
        </p:blipFill>
        <p:spPr bwMode="auto">
          <a:xfrm>
            <a:off x="440152" y="2531767"/>
            <a:ext cx="1453772" cy="1161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54695" y="1253634"/>
            <a:ext cx="1728867" cy="134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3"/>
          <p:cNvPicPr>
            <a:picLocks noChangeAspect="1" noChangeArrowheads="1"/>
          </p:cNvPicPr>
          <p:nvPr/>
        </p:nvPicPr>
        <p:blipFill rotWithShape="1">
          <a:blip r:embed="rId15" cstate="email">
            <a:extLst>
              <a:ext uri="{28A0092B-C50C-407E-A947-70E740481C1C}">
                <a14:useLocalDpi xmlns:a14="http://schemas.microsoft.com/office/drawing/2010/main" val="0"/>
              </a:ext>
            </a:extLst>
          </a:blip>
          <a:srcRect/>
          <a:stretch/>
        </p:blipFill>
        <p:spPr bwMode="auto">
          <a:xfrm>
            <a:off x="440152" y="1182479"/>
            <a:ext cx="1577852" cy="121179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32425" y="341352"/>
            <a:ext cx="11133308" cy="1021002"/>
          </a:xfrm>
        </p:spPr>
        <p:txBody>
          <a:bodyPr/>
          <a:lstStyle/>
          <a:p>
            <a:pPr algn="ctr"/>
            <a:r>
              <a:rPr lang="en-US" altLang="en-US" dirty="0">
                <a:cs typeface="Arial" panose="020B0604020202020204" pitchFamily="34" charset="0"/>
              </a:rPr>
              <a:t>Multi-scale Qualification </a:t>
            </a:r>
            <a:br>
              <a:rPr lang="en-US" altLang="en-US" dirty="0">
                <a:cs typeface="Arial" panose="020B0604020202020204" pitchFamily="34" charset="0"/>
              </a:rPr>
            </a:br>
            <a:endParaRPr lang="en-GB" dirty="0"/>
          </a:p>
        </p:txBody>
      </p:sp>
    </p:spTree>
    <p:custDataLst>
      <p:tags r:id="rId1"/>
    </p:custDataLst>
    <p:extLst>
      <p:ext uri="{BB962C8B-B14F-4D97-AF65-F5344CB8AC3E}">
        <p14:creationId xmlns:p14="http://schemas.microsoft.com/office/powerpoint/2010/main" val="245860259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8"/>
          <p:cNvSpPr txBox="1">
            <a:spLocks/>
          </p:cNvSpPr>
          <p:nvPr/>
        </p:nvSpPr>
        <p:spPr bwMode="auto">
          <a:xfrm>
            <a:off x="543842" y="-608974"/>
            <a:ext cx="11173090" cy="5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666" b="1" dirty="0">
              <a:solidFill>
                <a:srgbClr val="000000"/>
              </a:solidFill>
              <a:cs typeface="Arial" panose="020B0604020202020204" pitchFamily="34" charset="0"/>
            </a:endParaRPr>
          </a:p>
        </p:txBody>
      </p:sp>
      <p:sp>
        <p:nvSpPr>
          <p:cNvPr id="11269" name="TextBox 8"/>
          <p:cNvSpPr txBox="1">
            <a:spLocks noChangeArrowheads="1"/>
          </p:cNvSpPr>
          <p:nvPr/>
        </p:nvSpPr>
        <p:spPr bwMode="auto">
          <a:xfrm>
            <a:off x="476126" y="1250017"/>
            <a:ext cx="10842976" cy="197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399" dirty="0"/>
              <a:t>Burst tests – 12 ksi design pressure with analysis model validation</a:t>
            </a:r>
          </a:p>
          <a:p>
            <a:r>
              <a:rPr lang="en-US" altLang="en-US" sz="2399" dirty="0"/>
              <a:t> </a:t>
            </a:r>
          </a:p>
          <a:p>
            <a:pPr>
              <a:buFont typeface="Arial" panose="020B0604020202020204" pitchFamily="34" charset="0"/>
              <a:buChar char="•"/>
            </a:pPr>
            <a:r>
              <a:rPr lang="en-US" altLang="en-US" sz="1866" dirty="0"/>
              <a:t>Proven burst performance for  24 ksi /~160 MPa </a:t>
            </a:r>
          </a:p>
          <a:p>
            <a:pPr>
              <a:buFont typeface="Arial" panose="020B0604020202020204" pitchFamily="34" charset="0"/>
              <a:buChar char="•"/>
            </a:pPr>
            <a:endParaRPr lang="en-US" altLang="en-US" sz="1866" dirty="0"/>
          </a:p>
          <a:p>
            <a:pPr>
              <a:buFont typeface="Arial" panose="020B0604020202020204" pitchFamily="34" charset="0"/>
              <a:buChar char="•"/>
            </a:pPr>
            <a:r>
              <a:rPr lang="en-US" altLang="en-US" sz="1866" dirty="0"/>
              <a:t>FE modelling was used to accurately predict failure point </a:t>
            </a:r>
          </a:p>
          <a:p>
            <a:pPr>
              <a:buFont typeface="Arial" panose="020B0604020202020204" pitchFamily="34" charset="0"/>
              <a:buChar char="•"/>
            </a:pPr>
            <a:endParaRPr lang="en-US" altLang="en-US" sz="1866" dirty="0"/>
          </a:p>
        </p:txBody>
      </p:sp>
      <p:pic>
        <p:nvPicPr>
          <p:cNvPr id="11270" name="Picture 3"/>
          <p:cNvPicPr>
            <a:picLocks noChangeAspect="1" noChangeArrowheads="1"/>
          </p:cNvPicPr>
          <p:nvPr/>
        </p:nvPicPr>
        <p:blipFill>
          <a:blip r:embed="rId3">
            <a:extLst>
              <a:ext uri="{28A0092B-C50C-407E-A947-70E740481C1C}">
                <a14:useLocalDpi xmlns:a14="http://schemas.microsoft.com/office/drawing/2010/main" val="0"/>
              </a:ext>
            </a:extLst>
          </a:blip>
          <a:srcRect l="12883"/>
          <a:stretch>
            <a:fillRect/>
          </a:stretch>
        </p:blipFill>
        <p:spPr bwMode="auto">
          <a:xfrm>
            <a:off x="114271" y="3219506"/>
            <a:ext cx="3051438" cy="272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6794" y="3103119"/>
            <a:ext cx="5328379" cy="2916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871" y="4973764"/>
            <a:ext cx="1208301" cy="100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8189" y="1757270"/>
            <a:ext cx="3275747" cy="184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4"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8927" y="4065951"/>
            <a:ext cx="1821976" cy="137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Rectangle 1"/>
          <p:cNvSpPr>
            <a:spLocks noChangeArrowheads="1"/>
          </p:cNvSpPr>
          <p:nvPr/>
        </p:nvSpPr>
        <p:spPr bwMode="auto">
          <a:xfrm>
            <a:off x="8602010" y="5526072"/>
            <a:ext cx="1107996"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333" dirty="0"/>
              <a:t>Axial  strain</a:t>
            </a:r>
            <a:r>
              <a:rPr lang="en-US" altLang="en-US" sz="2399" dirty="0"/>
              <a:t>	</a:t>
            </a:r>
            <a:endParaRPr lang="en-GB" altLang="en-US" sz="2399" dirty="0"/>
          </a:p>
        </p:txBody>
      </p:sp>
      <p:sp>
        <p:nvSpPr>
          <p:cNvPr id="11276" name="Rectangle 2"/>
          <p:cNvSpPr>
            <a:spLocks noChangeArrowheads="1"/>
          </p:cNvSpPr>
          <p:nvPr/>
        </p:nvSpPr>
        <p:spPr bwMode="auto">
          <a:xfrm>
            <a:off x="10316064" y="5629760"/>
            <a:ext cx="129875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GB" altLang="en-US" sz="1333" dirty="0"/>
              <a:t>    Hoop strain </a:t>
            </a:r>
          </a:p>
        </p:txBody>
      </p:sp>
      <p:pic>
        <p:nvPicPr>
          <p:cNvPr id="11277"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9031" y="4091345"/>
            <a:ext cx="1612480" cy="132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cs typeface="Arial" panose="020B0604020202020204" pitchFamily="34" charset="0"/>
              </a:rPr>
              <a:t>Burst Performance: </a:t>
            </a:r>
            <a:r>
              <a:rPr lang="en-GB" altLang="en-US" dirty="0">
                <a:cs typeface="Arial" panose="020B0604020202020204" pitchFamily="34" charset="0"/>
              </a:rPr>
              <a:t>Mid-scale Pipe Testing and </a:t>
            </a:r>
            <a:r>
              <a:rPr lang="en-GB" altLang="en-US" dirty="0" smtClean="0">
                <a:cs typeface="Arial" panose="020B0604020202020204" pitchFamily="34" charset="0"/>
              </a:rPr>
              <a:t>Modelling</a:t>
            </a:r>
            <a:r>
              <a:rPr lang="en-US" altLang="en-US" dirty="0">
                <a:cs typeface="Arial" panose="020B0604020202020204" pitchFamily="34" charset="0"/>
              </a:rPr>
              <a:t/>
            </a:r>
            <a:br>
              <a:rPr lang="en-US" altLang="en-US" dirty="0">
                <a:cs typeface="Arial" panose="020B0604020202020204" pitchFamily="34" charset="0"/>
              </a:rPr>
            </a:br>
            <a:endParaRPr lang="en-GB" dirty="0"/>
          </a:p>
        </p:txBody>
      </p:sp>
    </p:spTree>
    <p:extLst>
      <p:ext uri="{BB962C8B-B14F-4D97-AF65-F5344CB8AC3E}">
        <p14:creationId xmlns:p14="http://schemas.microsoft.com/office/powerpoint/2010/main" val="3011854920"/>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8"/>
          <p:cNvSpPr txBox="1">
            <a:spLocks/>
          </p:cNvSpPr>
          <p:nvPr/>
        </p:nvSpPr>
        <p:spPr bwMode="auto">
          <a:xfrm>
            <a:off x="465545" y="-266631"/>
            <a:ext cx="11173090" cy="5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666" b="1" dirty="0">
              <a:solidFill>
                <a:srgbClr val="000000"/>
              </a:solidFill>
              <a:cs typeface="Arial" panose="020B0604020202020204" pitchFamily="34" charset="0"/>
            </a:endParaRPr>
          </a:p>
        </p:txBody>
      </p:sp>
      <p:pic>
        <p:nvPicPr>
          <p:cNvPr id="1229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7506" y="1401761"/>
            <a:ext cx="4941129" cy="251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2"/>
          <p:cNvSpPr>
            <a:spLocks noChangeArrowheads="1"/>
          </p:cNvSpPr>
          <p:nvPr/>
        </p:nvSpPr>
        <p:spPr bwMode="auto">
          <a:xfrm>
            <a:off x="505327" y="4343162"/>
            <a:ext cx="4941129" cy="124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defRPr/>
            </a:pPr>
            <a:r>
              <a:rPr lang="en-GB" altLang="en-US" sz="1866" dirty="0"/>
              <a:t>Mid-scale rotating bending fatigue</a:t>
            </a:r>
            <a:r>
              <a:rPr lang="en-GB" altLang="en-US" sz="1866" dirty="0" smtClean="0"/>
              <a:t>.</a:t>
            </a:r>
          </a:p>
          <a:p>
            <a:pPr>
              <a:defRPr/>
            </a:pPr>
            <a:endParaRPr lang="en-GB" altLang="en-US" sz="1866" dirty="0"/>
          </a:p>
          <a:p>
            <a:pPr marL="380905" indent="-380905">
              <a:buFont typeface="Arial" panose="020B0604020202020204" pitchFamily="34" charset="0"/>
              <a:buChar char="•"/>
              <a:defRPr/>
            </a:pPr>
            <a:r>
              <a:rPr lang="en-GB" altLang="en-US" sz="1866" dirty="0"/>
              <a:t>Low strain, high fatigue cyclic loading.</a:t>
            </a:r>
          </a:p>
          <a:p>
            <a:pPr marL="380905" indent="-380905">
              <a:buFont typeface="Arial" panose="020B0604020202020204" pitchFamily="34" charset="0"/>
              <a:buChar char="•"/>
              <a:defRPr/>
            </a:pPr>
            <a:r>
              <a:rPr lang="en-GB" altLang="en-US" sz="1866" dirty="0"/>
              <a:t>Captures the tri-axial stress state. </a:t>
            </a:r>
          </a:p>
        </p:txBody>
      </p:sp>
      <p:sp>
        <p:nvSpPr>
          <p:cNvPr id="16392" name="Rectangle 3"/>
          <p:cNvSpPr>
            <a:spLocks noChangeArrowheads="1"/>
          </p:cNvSpPr>
          <p:nvPr/>
        </p:nvSpPr>
        <p:spPr bwMode="auto">
          <a:xfrm>
            <a:off x="6697506" y="4343162"/>
            <a:ext cx="4941129" cy="152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a:defRPr/>
            </a:pPr>
            <a:r>
              <a:rPr lang="en-GB" altLang="en-US" sz="1866" dirty="0"/>
              <a:t>Cross-section of sample after 1 million cycles in rotating bend fatigue rig</a:t>
            </a:r>
            <a:r>
              <a:rPr lang="en-GB" altLang="en-US" sz="1866" dirty="0" smtClean="0"/>
              <a:t>.</a:t>
            </a:r>
          </a:p>
          <a:p>
            <a:pPr>
              <a:defRPr/>
            </a:pPr>
            <a:endParaRPr lang="en-GB" altLang="en-US" sz="1866" dirty="0"/>
          </a:p>
          <a:p>
            <a:pPr marL="380905" indent="-380905">
              <a:buFont typeface="Arial" panose="020B0604020202020204" pitchFamily="34" charset="0"/>
              <a:buChar char="•"/>
              <a:defRPr/>
            </a:pPr>
            <a:r>
              <a:rPr lang="en-GB" altLang="en-US" sz="1866" dirty="0"/>
              <a:t>Both composite  and interface layers were checked before and after testing.   </a:t>
            </a:r>
          </a:p>
        </p:txBody>
      </p:sp>
      <p:pic>
        <p:nvPicPr>
          <p:cNvPr id="4" name="Test.asf">
            <a:hlinkClick r:id="" action="ppaction://media"/>
          </p:cNvPr>
          <p:cNvPicPr>
            <a:picLocks noRot="1" noChangeAspect="1"/>
          </p:cNvPicPr>
          <p:nvPr>
            <a:videoFile r:link="rId2"/>
          </p:nvPr>
        </p:nvPicPr>
        <p:blipFill>
          <a:blip r:embed="rId6">
            <a:extLst>
              <a:ext uri="{28A0092B-C50C-407E-A947-70E740481C1C}">
                <a14:useLocalDpi xmlns:a14="http://schemas.microsoft.com/office/drawing/2010/main" val="0"/>
              </a:ext>
            </a:extLst>
          </a:blip>
          <a:srcRect/>
          <a:stretch>
            <a:fillRect/>
          </a:stretch>
        </p:blipFill>
        <p:spPr bwMode="auto">
          <a:xfrm>
            <a:off x="505327" y="1401761"/>
            <a:ext cx="4941129" cy="251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cs typeface="Arial" panose="020B0604020202020204" pitchFamily="34" charset="0"/>
              </a:rPr>
              <a:t>Mid-scale: Rotating Bend Fatigue Testing </a:t>
            </a:r>
            <a:br>
              <a:rPr lang="en-US" altLang="en-US" dirty="0">
                <a:cs typeface="Arial" panose="020B0604020202020204" pitchFamily="34" charset="0"/>
              </a:rPr>
            </a:br>
            <a:endParaRPr lang="en-GB" dirty="0"/>
          </a:p>
        </p:txBody>
      </p:sp>
    </p:spTree>
    <p:custDataLst>
      <p:tags r:id="rId1"/>
    </p:custDataLst>
    <p:extLst>
      <p:ext uri="{BB962C8B-B14F-4D97-AF65-F5344CB8AC3E}">
        <p14:creationId xmlns:p14="http://schemas.microsoft.com/office/powerpoint/2010/main" val="9988562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25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TIMING" val="|34.7|1.5|22.8|31.3|23.4"/>
</p:tagLst>
</file>

<file path=ppt/tags/tag37.xml><?xml version="1.0" encoding="utf-8"?>
<p:tagLst xmlns:a="http://schemas.openxmlformats.org/drawingml/2006/main" xmlns:r="http://schemas.openxmlformats.org/officeDocument/2006/relationships" xmlns:p="http://schemas.openxmlformats.org/presentationml/2006/main">
  <p:tag name="TIMING" val="|43.1"/>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Widescreen_PowerPoint_Template_July2015">
  <a:themeElements>
    <a:clrScheme name="GE Theme Colors">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75D83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2.xml><?xml version="1.0" encoding="utf-8"?>
<a:theme xmlns:a="http://schemas.openxmlformats.org/drawingml/2006/main" name="Office Them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2014 V01 Interim 05 (probably final)">
      <a:dk1>
        <a:srgbClr val="575757"/>
      </a:dk1>
      <a:lt1>
        <a:sysClr val="window" lastClr="FFFFFF"/>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ad799f1-b987-4dca-97a3-2985cb6a9a8c">
      <Value>2727</Value>
    </TaxCatchAll>
    <k9a3731b67474c64bb37db5a5fd5bb57 xmlns="3f3b38b9-bd26-4654-bd6c-bd0b4ebba89f">
      <Terms xmlns="http://schemas.microsoft.com/office/infopath/2007/PartnerControls">
        <TermInfo xmlns="http://schemas.microsoft.com/office/infopath/2007/PartnerControls">
          <TermName xmlns="http://schemas.microsoft.com/office/infopath/2007/PartnerControls">R166B Composite Pressure Armour Development</TermName>
          <TermId xmlns="http://schemas.microsoft.com/office/infopath/2007/PartnerControls">0ebee3e2-ffae-4210-9c13-d0dadff2efb1</TermId>
        </TermInfo>
      </Terms>
    </k9a3731b67474c64bb37db5a5fd5bb57>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2F364A254B5047BA02E5B8E93B2422" ma:contentTypeVersion="4" ma:contentTypeDescription="Create a new document." ma:contentTypeScope="" ma:versionID="284a10c79379addb0a1cebda262bc6b5">
  <xsd:schema xmlns:xsd="http://www.w3.org/2001/XMLSchema" xmlns:xs="http://www.w3.org/2001/XMLSchema" xmlns:p="http://schemas.microsoft.com/office/2006/metadata/properties" xmlns:ns2="3f3b38b9-bd26-4654-bd6c-bd0b4ebba89f" xmlns:ns3="0ad799f1-b987-4dca-97a3-2985cb6a9a8c" targetNamespace="http://schemas.microsoft.com/office/2006/metadata/properties" ma:root="true" ma:fieldsID="5edc79f9e16e146b6c334b22b23bf0f6" ns2:_="" ns3:_="">
    <xsd:import namespace="3f3b38b9-bd26-4654-bd6c-bd0b4ebba89f"/>
    <xsd:import namespace="0ad799f1-b987-4dca-97a3-2985cb6a9a8c"/>
    <xsd:element name="properties">
      <xsd:complexType>
        <xsd:sequence>
          <xsd:element name="documentManagement">
            <xsd:complexType>
              <xsd:all>
                <xsd:element ref="ns2:k9a3731b67474c64bb37db5a5fd5bb57"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3b38b9-bd26-4654-bd6c-bd0b4ebba89f" elementFormDefault="qualified">
    <xsd:import namespace="http://schemas.microsoft.com/office/2006/documentManagement/types"/>
    <xsd:import namespace="http://schemas.microsoft.com/office/infopath/2007/PartnerControls"/>
    <xsd:element name="k9a3731b67474c64bb37db5a5fd5bb57" ma:index="9" nillable="true" ma:taxonomy="true" ma:internalName="k9a3731b67474c64bb37db5a5fd5bb57" ma:taxonomyFieldName="WBS" ma:displayName="WBS" ma:default="" ma:fieldId="{49a3731b-6747-4c64-bb37-db5a5fd5bb57}" ma:sspId="17f9addc-d96d-4484-93ed-618210f9a8c3" ma:termSetId="b412f05e-15aa-4b1f-b5c9-e315ba23a7ac"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ad799f1-b987-4dca-97a3-2985cb6a9a8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d4de51a-056f-4425-882e-6f8adade7641}" ma:internalName="TaxCatchAll" ma:showField="CatchAllData" ma:web="0ad799f1-b987-4dca-97a3-2985cb6a9a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D2339D-A8D0-45A5-86B9-EB530C8B12A0}">
  <ds:schemaRefs>
    <ds:schemaRef ds:uri="http://www.w3.org/XML/1998/namespace"/>
    <ds:schemaRef ds:uri="http://purl.org/dc/dcmitype/"/>
    <ds:schemaRef ds:uri="http://schemas.microsoft.com/office/2006/metadata/properties"/>
    <ds:schemaRef ds:uri="http://schemas.openxmlformats.org/package/2006/metadata/core-properties"/>
    <ds:schemaRef ds:uri="0ad799f1-b987-4dca-97a3-2985cb6a9a8c"/>
    <ds:schemaRef ds:uri="http://purl.org/dc/elements/1.1/"/>
    <ds:schemaRef ds:uri="http://schemas.microsoft.com/office/2006/documentManagement/types"/>
    <ds:schemaRef ds:uri="http://purl.org/dc/terms/"/>
    <ds:schemaRef ds:uri="http://schemas.microsoft.com/office/infopath/2007/PartnerControls"/>
    <ds:schemaRef ds:uri="3f3b38b9-bd26-4654-bd6c-bd0b4ebba89f"/>
  </ds:schemaRefs>
</ds:datastoreItem>
</file>

<file path=customXml/itemProps2.xml><?xml version="1.0" encoding="utf-8"?>
<ds:datastoreItem xmlns:ds="http://schemas.openxmlformats.org/officeDocument/2006/customXml" ds:itemID="{FDE10ADD-C1D5-4F9B-918D-892933D65F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3b38b9-bd26-4654-bd6c-bd0b4ebba89f"/>
    <ds:schemaRef ds:uri="0ad799f1-b987-4dca-97a3-2985cb6a9a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37ED55-750A-4E84-B4DB-20A529DD03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Widescreen_PowerPoint_Template_July2015</Template>
  <TotalTime>9804</TotalTime>
  <Words>1366</Words>
  <Application>Microsoft Office PowerPoint</Application>
  <PresentationFormat>Custom</PresentationFormat>
  <Paragraphs>232</Paragraphs>
  <Slides>13</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MS PGothic</vt:lpstr>
      <vt:lpstr>Arial</vt:lpstr>
      <vt:lpstr>Calibri</vt:lpstr>
      <vt:lpstr>GE Inspira</vt:lpstr>
      <vt:lpstr>GE Inspira Pitch</vt:lpstr>
      <vt:lpstr>Times New Roman</vt:lpstr>
      <vt:lpstr>Wingdings</vt:lpstr>
      <vt:lpstr>Widescreen_PowerPoint_Template_July2015</vt:lpstr>
      <vt:lpstr>Composite Flexible Pipelines</vt:lpstr>
      <vt:lpstr>Next Generation Composite Flexible Risers</vt:lpstr>
      <vt:lpstr>Flexible Riser Construction</vt:lpstr>
      <vt:lpstr>Composite Pressure Armour</vt:lpstr>
      <vt:lpstr>PowerPoint Presentation</vt:lpstr>
      <vt:lpstr>PowerPoint Presentation</vt:lpstr>
      <vt:lpstr>Multi-scale Qualification  </vt:lpstr>
      <vt:lpstr>Burst Performance: Mid-scale Pipe Testing and Modelling </vt:lpstr>
      <vt:lpstr>Mid-scale: Rotating Bend Fatigue Testing  </vt:lpstr>
      <vt:lpstr>Large-scale Dynamic Testing - Combined Loading Testing  </vt:lpstr>
      <vt:lpstr>System Optimisation</vt:lpstr>
      <vt:lpstr>Capability – Composite Pressure Armour</vt:lpstr>
      <vt:lpstr>Summary</vt:lpstr>
    </vt:vector>
  </TitlesOfParts>
  <Company>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option 1 presentation  title two lines max</dc:title>
  <dc:creator>GE User</dc:creator>
  <cp:lastModifiedBy>Latto, James (GE Oil &amp; Gas)</cp:lastModifiedBy>
  <cp:revision>152</cp:revision>
  <cp:lastPrinted>2016-04-28T10:44:22Z</cp:lastPrinted>
  <dcterms:created xsi:type="dcterms:W3CDTF">2015-12-09T10:07:56Z</dcterms:created>
  <dcterms:modified xsi:type="dcterms:W3CDTF">2016-04-29T12:05:41Z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0x010100412F364A254B5047BA02E5B8E93B2422</vt:lpwstr>
  </property>
  <property fmtid="{D5CDD505-2E9C-101B-9397-08002B2CF9AE}" pid="3" name="WBS">
    <vt:lpwstr>2727;#R166B Composite Pressure Armour Development|0ebee3e2-ffae-4210-9c13-d0dadff2efb1</vt:lpwstr>
  </property>
</Properties>
</file>